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1" r:id="rId1"/>
    <p:sldMasterId id="2147483723" r:id="rId2"/>
  </p:sldMasterIdLst>
  <p:notesMasterIdLst>
    <p:notesMasterId r:id="rId18"/>
  </p:notesMasterIdLst>
  <p:sldIdLst>
    <p:sldId id="1191" r:id="rId3"/>
    <p:sldId id="273" r:id="rId4"/>
    <p:sldId id="1167" r:id="rId5"/>
    <p:sldId id="1170" r:id="rId6"/>
    <p:sldId id="1172" r:id="rId7"/>
    <p:sldId id="1176" r:id="rId8"/>
    <p:sldId id="274" r:id="rId9"/>
    <p:sldId id="802" r:id="rId10"/>
    <p:sldId id="275" r:id="rId11"/>
    <p:sldId id="803" r:id="rId12"/>
    <p:sldId id="804" r:id="rId13"/>
    <p:sldId id="276" r:id="rId14"/>
    <p:sldId id="805" r:id="rId15"/>
    <p:sldId id="270" r:id="rId16"/>
    <p:sldId id="271" r:id="rId17"/>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Corbel" panose="020B0503020204020204" pitchFamily="34" charset="0"/>
      <p:regular r:id="rId23"/>
      <p:bold r:id="rId24"/>
      <p:italic r:id="rId25"/>
      <p:boldItalic r:id="rId26"/>
    </p:embeddedFont>
  </p:embeddedFontLst>
  <p:defaultTextStyle>
    <a:defPPr>
      <a:defRPr lang="en-US"/>
    </a:defPPr>
    <a:lvl1pPr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5pPr>
    <a:lvl6pPr marL="2286000" algn="l" defTabSz="914400" rtl="0" eaLnBrk="1" latinLnBrk="0" hangingPunct="1">
      <a:defRPr b="1" kern="1200">
        <a:solidFill>
          <a:schemeClr val="tx1"/>
        </a:solidFill>
        <a:latin typeface="Times New Roman" panose="02020603050405020304" pitchFamily="18" charset="0"/>
        <a:ea typeface="+mn-ea"/>
        <a:cs typeface="+mn-cs"/>
      </a:defRPr>
    </a:lvl6pPr>
    <a:lvl7pPr marL="2743200" algn="l" defTabSz="914400" rtl="0" eaLnBrk="1" latinLnBrk="0" hangingPunct="1">
      <a:defRPr b="1" kern="1200">
        <a:solidFill>
          <a:schemeClr val="tx1"/>
        </a:solidFill>
        <a:latin typeface="Times New Roman" panose="02020603050405020304" pitchFamily="18" charset="0"/>
        <a:ea typeface="+mn-ea"/>
        <a:cs typeface="+mn-cs"/>
      </a:defRPr>
    </a:lvl7pPr>
    <a:lvl8pPr marL="3200400" algn="l" defTabSz="914400" rtl="0" eaLnBrk="1" latinLnBrk="0" hangingPunct="1">
      <a:defRPr b="1" kern="1200">
        <a:solidFill>
          <a:schemeClr val="tx1"/>
        </a:solidFill>
        <a:latin typeface="Times New Roman" panose="02020603050405020304" pitchFamily="18" charset="0"/>
        <a:ea typeface="+mn-ea"/>
        <a:cs typeface="+mn-cs"/>
      </a:defRPr>
    </a:lvl8pPr>
    <a:lvl9pPr marL="3657600" algn="l" defTabSz="914400" rtl="0" eaLnBrk="1" latinLnBrk="0" hangingPunct="1">
      <a:defRPr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B0B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6229" autoAdjust="0"/>
  </p:normalViewPr>
  <p:slideViewPr>
    <p:cSldViewPr>
      <p:cViewPr varScale="1">
        <p:scale>
          <a:sx n="102" d="100"/>
          <a:sy n="102" d="100"/>
        </p:scale>
        <p:origin x="1212" y="114"/>
      </p:cViewPr>
      <p:guideLst>
        <p:guide orient="horz" pos="2160"/>
        <p:guide pos="2880"/>
      </p:guideLst>
    </p:cSldViewPr>
  </p:slideViewPr>
  <p:notesTextViewPr>
    <p:cViewPr>
      <p:scale>
        <a:sx n="3" d="2"/>
        <a:sy n="3" d="2"/>
      </p:scale>
      <p:origin x="0" y="0"/>
    </p:cViewPr>
  </p:notesTextViewPr>
  <p:sorterViewPr>
    <p:cViewPr>
      <p:scale>
        <a:sx n="120" d="100"/>
        <a:sy n="120" d="100"/>
      </p:scale>
      <p:origin x="0" y="-1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3F213B-BF68-4609-9758-7583FFBE1FE4}" type="datetimeFigureOut">
              <a:rPr lang="en-US" smtClean="0"/>
              <a:t>3/17/2020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461A0D-377C-4B08-A37F-01E52132D151}" type="slidenum">
              <a:rPr lang="en-US" smtClean="0"/>
              <a:t>‹#›</a:t>
            </a:fld>
            <a:endParaRPr lang="en-US"/>
          </a:p>
        </p:txBody>
      </p:sp>
    </p:spTree>
    <p:extLst>
      <p:ext uri="{BB962C8B-B14F-4D97-AF65-F5344CB8AC3E}">
        <p14:creationId xmlns:p14="http://schemas.microsoft.com/office/powerpoint/2010/main" val="92549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478473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645630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811682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40934118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29842094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7888333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1363437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5860372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20253979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9154464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9371339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963345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24045859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1411897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4933221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1074702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1542857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3078287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6312769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8805298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10791703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839972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855464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353785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386698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586257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734873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208026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2" descr="http://2.bp.blogspot.com/_ppYFwyNQfbs/TLyLW9icdfI/AAAAAAAABVU/r8iatg5pvDU/s1600/happy-marriage.jpg"/>
          <p:cNvPicPr>
            <a:picLocks noChangeAspect="1" noChangeArrowheads="1"/>
          </p:cNvPicPr>
          <p:nvPr userDrawn="1"/>
        </p:nvPicPr>
        <p:blipFill>
          <a:blip r:embed="rId1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66" y="0"/>
            <a:ext cx="91636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94875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43809346"/>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927B-E843-462E-9476-E45B6FC0DDF8}"/>
              </a:ext>
            </a:extLst>
          </p:cNvPr>
          <p:cNvSpPr>
            <a:spLocks noGrp="1"/>
          </p:cNvSpPr>
          <p:nvPr>
            <p:ph type="ctrTitle"/>
          </p:nvPr>
        </p:nvSpPr>
        <p:spPr>
          <a:xfrm>
            <a:off x="305095" y="1905000"/>
            <a:ext cx="8533811" cy="2086725"/>
          </a:xfrm>
        </p:spPr>
        <p:txBody>
          <a:bodyPr>
            <a:spAutoFit/>
          </a:bodyPr>
          <a:lstStyle/>
          <a:p>
            <a:pPr algn="ctr"/>
            <a:r>
              <a:rPr lang="en-US" dirty="0">
                <a:solidFill>
                  <a:schemeClr val="tx1"/>
                </a:solidFill>
              </a:rPr>
              <a:t>A Study Of </a:t>
            </a:r>
            <a:br>
              <a:rPr lang="en-US" dirty="0">
                <a:solidFill>
                  <a:schemeClr val="tx1"/>
                </a:solidFill>
              </a:rPr>
            </a:br>
            <a:r>
              <a:rPr lang="en-US" dirty="0">
                <a:solidFill>
                  <a:schemeClr val="tx1"/>
                </a:solidFill>
              </a:rPr>
              <a:t>The Book Of Revelation</a:t>
            </a:r>
          </a:p>
        </p:txBody>
      </p:sp>
      <p:sp>
        <p:nvSpPr>
          <p:cNvPr id="3" name="Subtitle 2">
            <a:extLst>
              <a:ext uri="{FF2B5EF4-FFF2-40B4-BE49-F238E27FC236}">
                <a16:creationId xmlns:a16="http://schemas.microsoft.com/office/drawing/2014/main" id="{78684570-74C7-4D91-8578-009947D53EE0}"/>
              </a:ext>
            </a:extLst>
          </p:cNvPr>
          <p:cNvSpPr>
            <a:spLocks noGrp="1"/>
          </p:cNvSpPr>
          <p:nvPr>
            <p:ph type="subTitle" idx="1"/>
          </p:nvPr>
        </p:nvSpPr>
        <p:spPr>
          <a:xfrm>
            <a:off x="800100" y="4648918"/>
            <a:ext cx="7696200" cy="424732"/>
          </a:xfrm>
          <a:noFill/>
        </p:spPr>
        <p:txBody>
          <a:bodyPr>
            <a:spAutoFit/>
          </a:bodyPr>
          <a:lstStyle/>
          <a:p>
            <a:pPr algn="ctr"/>
            <a:r>
              <a:rPr lang="en-US" dirty="0">
                <a:solidFill>
                  <a:schemeClr val="tx1"/>
                </a:solidFill>
              </a:rPr>
              <a:t>March 15, 2020</a:t>
            </a:r>
          </a:p>
        </p:txBody>
      </p:sp>
      <p:sp>
        <p:nvSpPr>
          <p:cNvPr id="4" name="Slide Number Placeholder 3">
            <a:extLst>
              <a:ext uri="{FF2B5EF4-FFF2-40B4-BE49-F238E27FC236}">
                <a16:creationId xmlns:a16="http://schemas.microsoft.com/office/drawing/2014/main" id="{42A796AF-6424-41FA-BBC3-01A62FCD2F7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2085DC-C5DD-4A28-94F6-F9F029BCA1AE}" type="slidenum">
              <a:rPr kumimoji="0" lang="en-US" altLang="en-US" sz="900" b="1"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478006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457200" y="533400"/>
            <a:ext cx="4146007" cy="707886"/>
          </a:xfrm>
          <a:prstGeom prst="rect">
            <a:avLst/>
          </a:prstGeom>
          <a:noFill/>
          <a:ln>
            <a:noFill/>
          </a:ln>
          <a:effectLst/>
        </p:spPr>
        <p:txBody>
          <a:bodyPr wrap="none">
            <a:spAutoFit/>
          </a:bodyPr>
          <a:lstStyle/>
          <a:p>
            <a:r>
              <a:rPr lang="en-US" altLang="en-US" sz="4000" dirty="0">
                <a:latin typeface="Arial" panose="020B0604020202020204" pitchFamily="34" charset="0"/>
                <a:cs typeface="Arial" panose="020B0604020202020204" pitchFamily="34" charset="0"/>
              </a:rPr>
              <a:t>William Barclay:</a:t>
            </a:r>
          </a:p>
        </p:txBody>
      </p:sp>
      <p:sp>
        <p:nvSpPr>
          <p:cNvPr id="27653" name="Text Box 5"/>
          <p:cNvSpPr txBox="1">
            <a:spLocks noChangeArrowheads="1"/>
          </p:cNvSpPr>
          <p:nvPr/>
        </p:nvSpPr>
        <p:spPr bwMode="auto">
          <a:xfrm>
            <a:off x="428919" y="1524000"/>
            <a:ext cx="8305800" cy="4832092"/>
          </a:xfrm>
          <a:prstGeom prst="rect">
            <a:avLst/>
          </a:prstGeom>
          <a:noFill/>
          <a:ln>
            <a:noFill/>
          </a:ln>
          <a:effectLst/>
        </p:spPr>
        <p:txBody>
          <a:bodyPr wrap="square">
            <a:spAutoFit/>
          </a:bodyPr>
          <a:lstStyle/>
          <a:p>
            <a:pPr>
              <a:spcBef>
                <a:spcPct val="50000"/>
              </a:spcBef>
            </a:pPr>
            <a:r>
              <a:rPr lang="en-US" altLang="en-US" sz="2800" dirty="0">
                <a:latin typeface="Arial" panose="020B0604020202020204" pitchFamily="34" charset="0"/>
                <a:cs typeface="Arial" panose="020B0604020202020204" pitchFamily="34" charset="0"/>
              </a:rPr>
              <a:t>… burn a pinch of incense to the godhead of Caesar, and to say: ‘Caesar is Lord.’ After he had done that, a man might go away and worship any god or goddess he liked, so long as that worship did not infringe decency and good order; </a:t>
            </a:r>
            <a:r>
              <a:rPr lang="en-US" altLang="en-US" sz="2800" u="sng" dirty="0">
                <a:latin typeface="Arial" panose="020B0604020202020204" pitchFamily="34" charset="0"/>
                <a:cs typeface="Arial" panose="020B0604020202020204" pitchFamily="34" charset="0"/>
              </a:rPr>
              <a:t>but first of all he must go through the ceremony in which he acknowledged the Emperor as a god</a:t>
            </a:r>
            <a:r>
              <a:rPr lang="en-US" altLang="en-US" sz="2800" dirty="0">
                <a:latin typeface="Arial" panose="020B0604020202020204" pitchFamily="34" charset="0"/>
                <a:cs typeface="Arial" panose="020B0604020202020204" pitchFamily="34" charset="0"/>
              </a:rPr>
              <a:t>. The reason for all this was very simple. Rome had a vast heterogeneous </a:t>
            </a:r>
            <a:r>
              <a:rPr lang="en-US" altLang="en-US" sz="2800" b="0" i="1" dirty="0">
                <a:latin typeface="Arial" panose="020B0604020202020204" pitchFamily="34" charset="0"/>
                <a:cs typeface="Arial" panose="020B0604020202020204" pitchFamily="34" charset="0"/>
              </a:rPr>
              <a:t>(diverse, mg) </a:t>
            </a:r>
            <a:r>
              <a:rPr lang="en-US" altLang="en-US" sz="2800" dirty="0">
                <a:latin typeface="Arial" panose="020B0604020202020204" pitchFamily="34" charset="0"/>
                <a:cs typeface="Arial" panose="020B0604020202020204" pitchFamily="34" charset="0"/>
              </a:rPr>
              <a:t>empire, stretching from one end of the known …</a:t>
            </a:r>
          </a:p>
        </p:txBody>
      </p:sp>
      <p:sp>
        <p:nvSpPr>
          <p:cNvPr id="2" name="Slide Number Placeholder 1">
            <a:extLst>
              <a:ext uri="{FF2B5EF4-FFF2-40B4-BE49-F238E27FC236}">
                <a16:creationId xmlns:a16="http://schemas.microsoft.com/office/drawing/2014/main" id="{E2CCE0EE-6E38-407C-878F-89595810D6AF}"/>
              </a:ext>
            </a:extLst>
          </p:cNvPr>
          <p:cNvSpPr>
            <a:spLocks noGrp="1"/>
          </p:cNvSpPr>
          <p:nvPr>
            <p:ph type="sldNum" sz="quarter" idx="12"/>
          </p:nvPr>
        </p:nvSpPr>
        <p:spPr/>
        <p:txBody>
          <a:bodyPr/>
          <a:lstStyle/>
          <a:p>
            <a:fld id="{A5615BA9-689B-4940-B8A1-D0153F61312A}" type="slidenum">
              <a:rPr lang="en-US" altLang="en-US" smtClean="0"/>
              <a:pPr/>
              <a:t>10</a:t>
            </a:fld>
            <a:endParaRPr lang="en-US" altLang="en-US"/>
          </a:p>
        </p:txBody>
      </p:sp>
    </p:spTree>
    <p:extLst>
      <p:ext uri="{BB962C8B-B14F-4D97-AF65-F5344CB8AC3E}">
        <p14:creationId xmlns:p14="http://schemas.microsoft.com/office/powerpoint/2010/main" val="12282958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457200" y="533400"/>
            <a:ext cx="4146007" cy="707886"/>
          </a:xfrm>
          <a:prstGeom prst="rect">
            <a:avLst/>
          </a:prstGeom>
          <a:noFill/>
          <a:ln>
            <a:noFill/>
          </a:ln>
          <a:effectLst/>
        </p:spPr>
        <p:txBody>
          <a:bodyPr wrap="none">
            <a:spAutoFit/>
          </a:bodyPr>
          <a:lstStyle/>
          <a:p>
            <a:r>
              <a:rPr lang="en-US" altLang="en-US" sz="4000" dirty="0">
                <a:latin typeface="Arial" panose="020B0604020202020204" pitchFamily="34" charset="0"/>
                <a:cs typeface="Arial" panose="020B0604020202020204" pitchFamily="34" charset="0"/>
              </a:rPr>
              <a:t>William Barclay:</a:t>
            </a:r>
          </a:p>
        </p:txBody>
      </p:sp>
      <p:sp>
        <p:nvSpPr>
          <p:cNvPr id="27653" name="Text Box 5"/>
          <p:cNvSpPr txBox="1">
            <a:spLocks noChangeArrowheads="1"/>
          </p:cNvSpPr>
          <p:nvPr/>
        </p:nvSpPr>
        <p:spPr bwMode="auto">
          <a:xfrm>
            <a:off x="438346" y="1524000"/>
            <a:ext cx="8305800" cy="4832092"/>
          </a:xfrm>
          <a:prstGeom prst="rect">
            <a:avLst/>
          </a:prstGeom>
          <a:noFill/>
          <a:ln>
            <a:noFill/>
          </a:ln>
          <a:effectLst/>
        </p:spPr>
        <p:txBody>
          <a:bodyPr wrap="square">
            <a:spAutoFit/>
          </a:bodyPr>
          <a:lstStyle/>
          <a:p>
            <a:pPr>
              <a:spcBef>
                <a:spcPct val="50000"/>
              </a:spcBef>
            </a:pPr>
            <a:r>
              <a:rPr lang="en-US" altLang="en-US" sz="2800" dirty="0">
                <a:latin typeface="Arial" panose="020B0604020202020204" pitchFamily="34" charset="0"/>
                <a:cs typeface="Arial" panose="020B0604020202020204" pitchFamily="34" charset="0"/>
              </a:rPr>
              <a:t>… world to another. It had in it many tongues, many races, many traditions, many countries. The problem was how to weld this varied mass into a self-conscious unity. </a:t>
            </a:r>
            <a:r>
              <a:rPr lang="en-US" altLang="en-US" sz="2800" u="sng" dirty="0">
                <a:latin typeface="Arial" panose="020B0604020202020204" pitchFamily="34" charset="0"/>
                <a:cs typeface="Arial" panose="020B0604020202020204" pitchFamily="34" charset="0"/>
              </a:rPr>
              <a:t>There is no unifying force like the force of a common religion</a:t>
            </a:r>
            <a:r>
              <a:rPr lang="en-US" altLang="en-US" sz="2800" dirty="0">
                <a:latin typeface="Arial" panose="020B0604020202020204" pitchFamily="34" charset="0"/>
                <a:cs typeface="Arial" panose="020B0604020202020204" pitchFamily="34" charset="0"/>
              </a:rPr>
              <a:t>. None of the national religions, and none of the local gods, could conceivably have become universal. </a:t>
            </a:r>
            <a:r>
              <a:rPr lang="en-US" altLang="en-US" sz="2800" u="sng" dirty="0">
                <a:latin typeface="Arial" panose="020B0604020202020204" pitchFamily="34" charset="0"/>
                <a:cs typeface="Arial" panose="020B0604020202020204" pitchFamily="34" charset="0"/>
              </a:rPr>
              <a:t>But Caesar worship could</a:t>
            </a:r>
            <a:r>
              <a:rPr lang="en-US" altLang="en-US" sz="2800" dirty="0">
                <a:latin typeface="Arial" panose="020B0604020202020204" pitchFamily="34" charset="0"/>
                <a:cs typeface="Arial" panose="020B0604020202020204" pitchFamily="34" charset="0"/>
              </a:rPr>
              <a:t>. It was the one common act and common belief which turned the Empire into a unity. And to refuse to …</a:t>
            </a:r>
          </a:p>
        </p:txBody>
      </p:sp>
      <p:sp>
        <p:nvSpPr>
          <p:cNvPr id="2" name="Slide Number Placeholder 1">
            <a:extLst>
              <a:ext uri="{FF2B5EF4-FFF2-40B4-BE49-F238E27FC236}">
                <a16:creationId xmlns:a16="http://schemas.microsoft.com/office/drawing/2014/main" id="{7C54100B-623E-4575-8DA4-7D67AB7CAF8E}"/>
              </a:ext>
            </a:extLst>
          </p:cNvPr>
          <p:cNvSpPr>
            <a:spLocks noGrp="1"/>
          </p:cNvSpPr>
          <p:nvPr>
            <p:ph type="sldNum" sz="quarter" idx="12"/>
          </p:nvPr>
        </p:nvSpPr>
        <p:spPr/>
        <p:txBody>
          <a:bodyPr/>
          <a:lstStyle/>
          <a:p>
            <a:fld id="{A5615BA9-689B-4940-B8A1-D0153F61312A}" type="slidenum">
              <a:rPr lang="en-US" altLang="en-US" smtClean="0"/>
              <a:pPr/>
              <a:t>11</a:t>
            </a:fld>
            <a:endParaRPr lang="en-US" altLang="en-US"/>
          </a:p>
        </p:txBody>
      </p:sp>
    </p:spTree>
    <p:extLst>
      <p:ext uri="{BB962C8B-B14F-4D97-AF65-F5344CB8AC3E}">
        <p14:creationId xmlns:p14="http://schemas.microsoft.com/office/powerpoint/2010/main" val="33070325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276519" y="1412081"/>
            <a:ext cx="8610600" cy="5262979"/>
          </a:xfrm>
          <a:prstGeom prst="rect">
            <a:avLst/>
          </a:prstGeom>
          <a:noFill/>
          <a:ln>
            <a:noFill/>
          </a:ln>
          <a:effectLst/>
        </p:spPr>
        <p:txBody>
          <a:bodyPr>
            <a:spAutoFit/>
          </a:bodyPr>
          <a:lstStyle/>
          <a:p>
            <a:r>
              <a:rPr lang="en-US" altLang="en-US" sz="2800" dirty="0">
                <a:latin typeface="Arial" panose="020B0604020202020204" pitchFamily="34" charset="0"/>
                <a:cs typeface="Arial" panose="020B0604020202020204" pitchFamily="34" charset="0"/>
              </a:rPr>
              <a:t>… burn the pinch of incense, and to refuse to say: ‘Caesar is Lord,’ was not an act of irreligion; it was an act of political disloyalty. If a man refused to go through the annual ceremony, the Romans did not regard him as an irreligious man; they regarded him as a bad and disaffected citizen who refused to acknowledge the greatness of Caesar and the divinity of Rome. That is why the Romans dealt with the utmost severity with the man who would not say: ‘Caesar is Lord.’ And no Christian could be persuaded to give the title …</a:t>
            </a:r>
            <a:endParaRPr lang="en-US" altLang="en-US" b="0" dirty="0">
              <a:latin typeface="Arial" panose="020B0604020202020204" pitchFamily="34" charset="0"/>
              <a:cs typeface="Arial" panose="020B0604020202020204" pitchFamily="34" charset="0"/>
            </a:endParaRPr>
          </a:p>
        </p:txBody>
      </p:sp>
      <p:sp>
        <p:nvSpPr>
          <p:cNvPr id="3" name="Text Box 4"/>
          <p:cNvSpPr txBox="1">
            <a:spLocks noChangeArrowheads="1"/>
          </p:cNvSpPr>
          <p:nvPr/>
        </p:nvSpPr>
        <p:spPr bwMode="auto">
          <a:xfrm>
            <a:off x="457200" y="533400"/>
            <a:ext cx="4146007" cy="707886"/>
          </a:xfrm>
          <a:prstGeom prst="rect">
            <a:avLst/>
          </a:prstGeom>
          <a:noFill/>
          <a:ln>
            <a:noFill/>
          </a:ln>
          <a:effectLst/>
        </p:spPr>
        <p:txBody>
          <a:bodyPr wrap="none">
            <a:spAutoFit/>
          </a:bodyPr>
          <a:lstStyle/>
          <a:p>
            <a:r>
              <a:rPr lang="en-US" altLang="en-US" sz="4000" dirty="0">
                <a:latin typeface="Arial" panose="020B0604020202020204" pitchFamily="34" charset="0"/>
                <a:cs typeface="Arial" panose="020B0604020202020204" pitchFamily="34" charset="0"/>
              </a:rPr>
              <a:t>William Barclay:</a:t>
            </a:r>
          </a:p>
        </p:txBody>
      </p:sp>
      <p:sp>
        <p:nvSpPr>
          <p:cNvPr id="2" name="Slide Number Placeholder 1">
            <a:extLst>
              <a:ext uri="{FF2B5EF4-FFF2-40B4-BE49-F238E27FC236}">
                <a16:creationId xmlns:a16="http://schemas.microsoft.com/office/drawing/2014/main" id="{7202205B-EEC1-4F7A-87DD-85DB60762CD8}"/>
              </a:ext>
            </a:extLst>
          </p:cNvPr>
          <p:cNvSpPr>
            <a:spLocks noGrp="1"/>
          </p:cNvSpPr>
          <p:nvPr>
            <p:ph type="sldNum" sz="quarter" idx="12"/>
          </p:nvPr>
        </p:nvSpPr>
        <p:spPr/>
        <p:txBody>
          <a:bodyPr/>
          <a:lstStyle/>
          <a:p>
            <a:fld id="{A5615BA9-689B-4940-B8A1-D0153F61312A}" type="slidenum">
              <a:rPr lang="en-US" altLang="en-US" smtClean="0"/>
              <a:pPr/>
              <a:t>12</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428919" y="1412081"/>
            <a:ext cx="8305800" cy="4093428"/>
          </a:xfrm>
          <a:prstGeom prst="rect">
            <a:avLst/>
          </a:prstGeom>
          <a:noFill/>
          <a:ln>
            <a:noFill/>
          </a:ln>
          <a:effectLst/>
        </p:spPr>
        <p:txBody>
          <a:bodyPr wrap="square">
            <a:spAutoFit/>
          </a:bodyPr>
          <a:lstStyle/>
          <a:p>
            <a:r>
              <a:rPr lang="en-US" altLang="en-US" sz="2800" dirty="0">
                <a:latin typeface="Arial" panose="020B0604020202020204" pitchFamily="34" charset="0"/>
                <a:cs typeface="Arial" panose="020B0604020202020204" pitchFamily="34" charset="0"/>
              </a:rPr>
              <a:t>… Lord to any one other than Jesus Christ. For the Christian – it was the centre and essence of his creed – Jesus Christ, and Jesus Christ alone is Lord.</a:t>
            </a:r>
          </a:p>
          <a:p>
            <a:endParaRPr lang="en-US" altLang="en-US" sz="2800" dirty="0">
              <a:latin typeface="Arial" panose="020B0604020202020204" pitchFamily="34" charset="0"/>
              <a:cs typeface="Arial" panose="020B0604020202020204" pitchFamily="34" charset="0"/>
            </a:endParaRPr>
          </a:p>
          <a:p>
            <a:r>
              <a:rPr lang="en-US" altLang="en-US" sz="2800" dirty="0">
                <a:latin typeface="Arial" panose="020B0604020202020204" pitchFamily="34" charset="0"/>
                <a:cs typeface="Arial" panose="020B0604020202020204" pitchFamily="34" charset="0"/>
              </a:rPr>
              <a:t>But we must see how this Caesar worship developed, and how it was at its peak in the time when the Revelation was written.”</a:t>
            </a:r>
          </a:p>
          <a:p>
            <a:endParaRPr lang="en-US" altLang="en-US" dirty="0">
              <a:latin typeface="Arial" panose="020B0604020202020204" pitchFamily="34" charset="0"/>
              <a:cs typeface="Arial" panose="020B0604020202020204" pitchFamily="34" charset="0"/>
            </a:endParaRPr>
          </a:p>
          <a:p>
            <a:pPr algn="r"/>
            <a:r>
              <a:rPr lang="en-US" altLang="en-US" sz="2000" b="0" i="1" dirty="0">
                <a:latin typeface="Arial" panose="020B0604020202020204" pitchFamily="34" charset="0"/>
                <a:cs typeface="Arial" panose="020B0604020202020204" pitchFamily="34" charset="0"/>
              </a:rPr>
              <a:t>Revelation of John</a:t>
            </a:r>
            <a:r>
              <a:rPr lang="en-US" altLang="en-US" sz="2000" dirty="0">
                <a:latin typeface="Arial" panose="020B0604020202020204" pitchFamily="34" charset="0"/>
                <a:cs typeface="Arial" panose="020B0604020202020204" pitchFamily="34" charset="0"/>
              </a:rPr>
              <a:t>, </a:t>
            </a:r>
            <a:r>
              <a:rPr lang="en-US" altLang="en-US" sz="2000" b="0" dirty="0">
                <a:latin typeface="Arial" panose="020B0604020202020204" pitchFamily="34" charset="0"/>
                <a:cs typeface="Arial" panose="020B0604020202020204" pitchFamily="34" charset="0"/>
              </a:rPr>
              <a:t>1:19-20</a:t>
            </a:r>
          </a:p>
        </p:txBody>
      </p:sp>
      <p:sp>
        <p:nvSpPr>
          <p:cNvPr id="3" name="Text Box 4"/>
          <p:cNvSpPr txBox="1">
            <a:spLocks noChangeArrowheads="1"/>
          </p:cNvSpPr>
          <p:nvPr/>
        </p:nvSpPr>
        <p:spPr bwMode="auto">
          <a:xfrm>
            <a:off x="457200" y="533400"/>
            <a:ext cx="4146007" cy="707886"/>
          </a:xfrm>
          <a:prstGeom prst="rect">
            <a:avLst/>
          </a:prstGeom>
          <a:noFill/>
          <a:ln>
            <a:noFill/>
          </a:ln>
          <a:effectLst/>
        </p:spPr>
        <p:txBody>
          <a:bodyPr wrap="none">
            <a:spAutoFit/>
          </a:bodyPr>
          <a:lstStyle/>
          <a:p>
            <a:r>
              <a:rPr lang="en-US" altLang="en-US" sz="4000" dirty="0">
                <a:latin typeface="Arial" panose="020B0604020202020204" pitchFamily="34" charset="0"/>
                <a:cs typeface="Arial" panose="020B0604020202020204" pitchFamily="34" charset="0"/>
              </a:rPr>
              <a:t>William Barclay:</a:t>
            </a:r>
          </a:p>
        </p:txBody>
      </p:sp>
      <p:sp>
        <p:nvSpPr>
          <p:cNvPr id="2" name="Slide Number Placeholder 1">
            <a:extLst>
              <a:ext uri="{FF2B5EF4-FFF2-40B4-BE49-F238E27FC236}">
                <a16:creationId xmlns:a16="http://schemas.microsoft.com/office/drawing/2014/main" id="{54B446E0-A1CC-4B75-BFC2-74364676E802}"/>
              </a:ext>
            </a:extLst>
          </p:cNvPr>
          <p:cNvSpPr>
            <a:spLocks noGrp="1"/>
          </p:cNvSpPr>
          <p:nvPr>
            <p:ph type="sldNum" sz="quarter" idx="12"/>
          </p:nvPr>
        </p:nvSpPr>
        <p:spPr/>
        <p:txBody>
          <a:bodyPr/>
          <a:lstStyle/>
          <a:p>
            <a:fld id="{A5615BA9-689B-4940-B8A1-D0153F61312A}" type="slidenum">
              <a:rPr lang="en-US" altLang="en-US" smtClean="0"/>
              <a:pPr/>
              <a:t>13</a:t>
            </a:fld>
            <a:endParaRPr lang="en-US" altLang="en-US"/>
          </a:p>
        </p:txBody>
      </p:sp>
    </p:spTree>
    <p:extLst>
      <p:ext uri="{BB962C8B-B14F-4D97-AF65-F5344CB8AC3E}">
        <p14:creationId xmlns:p14="http://schemas.microsoft.com/office/powerpoint/2010/main" val="32773973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601634"/>
            <a:ext cx="82296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Message</a:t>
            </a:r>
          </a:p>
        </p:txBody>
      </p:sp>
      <p:sp>
        <p:nvSpPr>
          <p:cNvPr id="21507" name="Rectangle 3"/>
          <p:cNvSpPr>
            <a:spLocks noGrp="1" noChangeArrowheads="1"/>
          </p:cNvSpPr>
          <p:nvPr>
            <p:ph idx="1"/>
          </p:nvPr>
        </p:nvSpPr>
        <p:spPr>
          <a:xfrm>
            <a:off x="457200" y="1600200"/>
            <a:ext cx="8229600" cy="2909514"/>
          </a:xfrm>
          <a:noFill/>
        </p:spPr>
        <p:txBody>
          <a:bodyPr>
            <a:spAutoFit/>
          </a:bodyPr>
          <a:lstStyle/>
          <a:p>
            <a:r>
              <a:rPr lang="en-US" sz="2800" dirty="0">
                <a:latin typeface="Arial" panose="020B0604020202020204" pitchFamily="34" charset="0"/>
                <a:cs typeface="Arial" panose="020B0604020202020204" pitchFamily="34" charset="0"/>
              </a:rPr>
              <a:t>This great book was written to encourage those Christians who were suffering persecution at the hands of the wicked Domitian.</a:t>
            </a:r>
          </a:p>
          <a:p>
            <a:r>
              <a:rPr lang="en-US" altLang="en-US" sz="2800" dirty="0">
                <a:latin typeface="Arial" panose="020B0604020202020204" pitchFamily="34" charset="0"/>
                <a:cs typeface="Arial" panose="020B0604020202020204" pitchFamily="34" charset="0"/>
              </a:rPr>
              <a:t>“The book is designed to encourage Christians to be faithful in the face of all opposition and persecution, regardless of how terrible the onslaught might be.” – Hailey</a:t>
            </a:r>
            <a:endParaRPr lang="en-US" altLang="en-US" sz="32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3A548AF9-07C9-4367-A856-29198FA565B5}"/>
              </a:ext>
            </a:extLst>
          </p:cNvPr>
          <p:cNvSpPr>
            <a:spLocks noGrp="1"/>
          </p:cNvSpPr>
          <p:nvPr>
            <p:ph type="sldNum" sz="quarter" idx="12"/>
          </p:nvPr>
        </p:nvSpPr>
        <p:spPr/>
        <p:txBody>
          <a:bodyPr/>
          <a:lstStyle/>
          <a:p>
            <a:fld id="{71DD7C3C-26EA-48D1-89DB-82086917E937}" type="slidenum">
              <a:rPr lang="en-US" altLang="en-US" smtClean="0"/>
              <a:pPr/>
              <a:t>14</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anim calcmode="lin" valueType="num">
                                      <p:cBhvr>
                                        <p:cTn id="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507">
                                            <p:txEl>
                                              <p:pRg st="1" end="1"/>
                                            </p:txEl>
                                          </p:spTgt>
                                        </p:tgtEl>
                                        <p:attrNameLst>
                                          <p:attrName>style.visibility</p:attrName>
                                        </p:attrNameLst>
                                      </p:cBhvr>
                                      <p:to>
                                        <p:strVal val="visible"/>
                                      </p:to>
                                    </p:set>
                                    <p:animEffect transition="in" filter="fade">
                                      <p:cBhvr>
                                        <p:cTn id="14" dur="1000"/>
                                        <p:tgtEl>
                                          <p:spTgt spid="21507">
                                            <p:txEl>
                                              <p:pRg st="1" end="1"/>
                                            </p:txEl>
                                          </p:spTgt>
                                        </p:tgtEl>
                                      </p:cBhvr>
                                    </p:animEffect>
                                    <p:anim calcmode="lin" valueType="num">
                                      <p:cBhvr>
                                        <p:cTn id="15"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28650" y="677042"/>
            <a:ext cx="78867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Message</a:t>
            </a:r>
          </a:p>
        </p:txBody>
      </p:sp>
      <p:sp>
        <p:nvSpPr>
          <p:cNvPr id="22531" name="Rectangle 3"/>
          <p:cNvSpPr>
            <a:spLocks noGrp="1" noChangeArrowheads="1"/>
          </p:cNvSpPr>
          <p:nvPr>
            <p:ph idx="1"/>
          </p:nvPr>
        </p:nvSpPr>
        <p:spPr>
          <a:xfrm>
            <a:off x="285946" y="1825625"/>
            <a:ext cx="8610600" cy="3719993"/>
          </a:xfrm>
          <a:noFill/>
        </p:spPr>
        <p:txBody>
          <a:bodyPr>
            <a:spAutoFit/>
          </a:bodyPr>
          <a:lstStyle/>
          <a:p>
            <a:r>
              <a:rPr lang="en-US" altLang="en-US" sz="2800" dirty="0">
                <a:solidFill>
                  <a:schemeClr val="tx1"/>
                </a:solidFill>
                <a:latin typeface="Arial" panose="020B0604020202020204" pitchFamily="34" charset="0"/>
                <a:cs typeface="Arial" panose="020B0604020202020204" pitchFamily="34" charset="0"/>
              </a:rPr>
              <a:t>Victory of Christ and His saints over the forces of Satan</a:t>
            </a:r>
          </a:p>
          <a:p>
            <a:pPr lvl="1">
              <a:buClr>
                <a:schemeClr val="tx1"/>
              </a:buClr>
            </a:pPr>
            <a:r>
              <a:rPr lang="en-US" altLang="en-US" sz="2800" dirty="0">
                <a:solidFill>
                  <a:schemeClr val="tx1"/>
                </a:solidFill>
                <a:latin typeface="Arial" panose="020B0604020202020204" pitchFamily="34" charset="0"/>
                <a:cs typeface="Arial" panose="020B0604020202020204" pitchFamily="34" charset="0"/>
              </a:rPr>
              <a:t>Christ – Victorious </a:t>
            </a:r>
            <a:r>
              <a:rPr lang="en-US" altLang="en-US" sz="2800" b="1" dirty="0">
                <a:solidFill>
                  <a:schemeClr val="tx1"/>
                </a:solidFill>
                <a:latin typeface="Arial" panose="020B0604020202020204" pitchFamily="34" charset="0"/>
                <a:cs typeface="Arial" panose="020B0604020202020204" pitchFamily="34" charset="0"/>
              </a:rPr>
              <a:t>(1:18; 6:2; 11:15; 14:1; 19:16)</a:t>
            </a:r>
          </a:p>
          <a:p>
            <a:pPr lvl="1">
              <a:buClr>
                <a:schemeClr val="tx1"/>
              </a:buClr>
            </a:pPr>
            <a:r>
              <a:rPr lang="en-US" altLang="en-US" sz="2800" dirty="0">
                <a:solidFill>
                  <a:schemeClr val="tx1"/>
                </a:solidFill>
                <a:latin typeface="Arial" panose="020B0604020202020204" pitchFamily="34" charset="0"/>
                <a:cs typeface="Arial" panose="020B0604020202020204" pitchFamily="34" charset="0"/>
              </a:rPr>
              <a:t>Saints – Overcome</a:t>
            </a:r>
          </a:p>
          <a:p>
            <a:pPr lvl="2"/>
            <a:r>
              <a:rPr lang="en-US" altLang="en-US" sz="2400" dirty="0">
                <a:solidFill>
                  <a:schemeClr val="tx1"/>
                </a:solidFill>
                <a:latin typeface="Arial" panose="020B0604020202020204" pitchFamily="34" charset="0"/>
                <a:cs typeface="Arial" panose="020B0604020202020204" pitchFamily="34" charset="0"/>
              </a:rPr>
              <a:t>Endure (13:10; 14:12)</a:t>
            </a:r>
          </a:p>
          <a:p>
            <a:pPr lvl="2"/>
            <a:r>
              <a:rPr lang="en-US" altLang="en-US" sz="2400" dirty="0">
                <a:solidFill>
                  <a:schemeClr val="tx1"/>
                </a:solidFill>
                <a:latin typeface="Arial" panose="020B0604020202020204" pitchFamily="34" charset="0"/>
                <a:cs typeface="Arial" panose="020B0604020202020204" pitchFamily="34" charset="0"/>
              </a:rPr>
              <a:t>Washed robes (7:14; 22:14)</a:t>
            </a:r>
          </a:p>
          <a:p>
            <a:pPr lvl="2"/>
            <a:r>
              <a:rPr lang="en-US" altLang="en-US" sz="2400" dirty="0">
                <a:solidFill>
                  <a:schemeClr val="tx1"/>
                </a:solidFill>
                <a:latin typeface="Arial" panose="020B0604020202020204" pitchFamily="34" charset="0"/>
                <a:cs typeface="Arial" panose="020B0604020202020204" pitchFamily="34" charset="0"/>
              </a:rPr>
              <a:t>Victory over beast (15:2)</a:t>
            </a:r>
          </a:p>
          <a:p>
            <a:pPr lvl="2"/>
            <a:r>
              <a:rPr lang="en-US" altLang="en-US" sz="2400" dirty="0">
                <a:solidFill>
                  <a:schemeClr val="tx1"/>
                </a:solidFill>
                <a:latin typeface="Arial" panose="020B0604020202020204" pitchFamily="34" charset="0"/>
                <a:cs typeface="Arial" panose="020B0604020202020204" pitchFamily="34" charset="0"/>
              </a:rPr>
              <a:t>Come out of tribulation (7:14)</a:t>
            </a:r>
          </a:p>
          <a:p>
            <a:pPr lvl="1">
              <a:buClr>
                <a:schemeClr val="tx1"/>
              </a:buClr>
            </a:pPr>
            <a:r>
              <a:rPr lang="en-US" altLang="en-US" sz="2800" b="1" dirty="0">
                <a:solidFill>
                  <a:schemeClr val="tx1"/>
                </a:solidFill>
                <a:latin typeface="Arial" panose="020B0604020202020204" pitchFamily="34" charset="0"/>
                <a:cs typeface="Arial" panose="020B0604020202020204" pitchFamily="34" charset="0"/>
              </a:rPr>
              <a:t>Summary: (17:14)</a:t>
            </a:r>
          </a:p>
        </p:txBody>
      </p:sp>
      <p:sp>
        <p:nvSpPr>
          <p:cNvPr id="2" name="Slide Number Placeholder 1">
            <a:extLst>
              <a:ext uri="{FF2B5EF4-FFF2-40B4-BE49-F238E27FC236}">
                <a16:creationId xmlns:a16="http://schemas.microsoft.com/office/drawing/2014/main" id="{0007DA6B-C770-4F9B-AFA7-51269B56C06C}"/>
              </a:ext>
            </a:extLst>
          </p:cNvPr>
          <p:cNvSpPr>
            <a:spLocks noGrp="1"/>
          </p:cNvSpPr>
          <p:nvPr>
            <p:ph type="sldNum" sz="quarter" idx="12"/>
          </p:nvPr>
        </p:nvSpPr>
        <p:spPr/>
        <p:txBody>
          <a:bodyPr/>
          <a:lstStyle/>
          <a:p>
            <a:fld id="{71DD7C3C-26EA-48D1-89DB-82086917E937}" type="slidenum">
              <a:rPr lang="en-US" altLang="en-US" smtClean="0"/>
              <a:pPr/>
              <a:t>15</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1000"/>
                                        <p:tgtEl>
                                          <p:spTgt spid="22531">
                                            <p:txEl>
                                              <p:pRg st="1" end="1"/>
                                            </p:txEl>
                                          </p:spTgt>
                                        </p:tgtEl>
                                      </p:cBhvr>
                                    </p:animEffect>
                                    <p:anim calcmode="lin" valueType="num">
                                      <p:cBhvr>
                                        <p:cTn id="13"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53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fade">
                                      <p:cBhvr>
                                        <p:cTn id="17" dur="1000"/>
                                        <p:tgtEl>
                                          <p:spTgt spid="22531">
                                            <p:txEl>
                                              <p:pRg st="2" end="2"/>
                                            </p:txEl>
                                          </p:spTgt>
                                        </p:tgtEl>
                                      </p:cBhvr>
                                    </p:animEffect>
                                    <p:anim calcmode="lin" valueType="num">
                                      <p:cBhvr>
                                        <p:cTn id="18"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253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fade">
                                      <p:cBhvr>
                                        <p:cTn id="22" dur="1000"/>
                                        <p:tgtEl>
                                          <p:spTgt spid="22531">
                                            <p:txEl>
                                              <p:pRg st="3" end="3"/>
                                            </p:txEl>
                                          </p:spTgt>
                                        </p:tgtEl>
                                      </p:cBhvr>
                                    </p:animEffect>
                                    <p:anim calcmode="lin" valueType="num">
                                      <p:cBhvr>
                                        <p:cTn id="23"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253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fade">
                                      <p:cBhvr>
                                        <p:cTn id="27" dur="1000"/>
                                        <p:tgtEl>
                                          <p:spTgt spid="22531">
                                            <p:txEl>
                                              <p:pRg st="4" end="4"/>
                                            </p:txEl>
                                          </p:spTgt>
                                        </p:tgtEl>
                                      </p:cBhvr>
                                    </p:animEffect>
                                    <p:anim calcmode="lin" valueType="num">
                                      <p:cBhvr>
                                        <p:cTn id="28"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2531">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fade">
                                      <p:cBhvr>
                                        <p:cTn id="32" dur="1000"/>
                                        <p:tgtEl>
                                          <p:spTgt spid="22531">
                                            <p:txEl>
                                              <p:pRg st="5" end="5"/>
                                            </p:txEl>
                                          </p:spTgt>
                                        </p:tgtEl>
                                      </p:cBhvr>
                                    </p:animEffect>
                                    <p:anim calcmode="lin" valueType="num">
                                      <p:cBhvr>
                                        <p:cTn id="33" dur="10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2531">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531">
                                            <p:txEl>
                                              <p:pRg st="6" end="6"/>
                                            </p:txEl>
                                          </p:spTgt>
                                        </p:tgtEl>
                                        <p:attrNameLst>
                                          <p:attrName>style.visibility</p:attrName>
                                        </p:attrNameLst>
                                      </p:cBhvr>
                                      <p:to>
                                        <p:strVal val="visible"/>
                                      </p:to>
                                    </p:set>
                                    <p:animEffect transition="in" filter="fade">
                                      <p:cBhvr>
                                        <p:cTn id="37" dur="1000"/>
                                        <p:tgtEl>
                                          <p:spTgt spid="22531">
                                            <p:txEl>
                                              <p:pRg st="6" end="6"/>
                                            </p:txEl>
                                          </p:spTgt>
                                        </p:tgtEl>
                                      </p:cBhvr>
                                    </p:animEffect>
                                    <p:anim calcmode="lin" valueType="num">
                                      <p:cBhvr>
                                        <p:cTn id="38" dur="10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2531">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2531">
                                            <p:txEl>
                                              <p:pRg st="7" end="7"/>
                                            </p:txEl>
                                          </p:spTgt>
                                        </p:tgtEl>
                                        <p:attrNameLst>
                                          <p:attrName>style.visibility</p:attrName>
                                        </p:attrNameLst>
                                      </p:cBhvr>
                                      <p:to>
                                        <p:strVal val="visible"/>
                                      </p:to>
                                    </p:set>
                                    <p:animEffect transition="in" filter="fade">
                                      <p:cBhvr>
                                        <p:cTn id="42" dur="1000"/>
                                        <p:tgtEl>
                                          <p:spTgt spid="22531">
                                            <p:txEl>
                                              <p:pRg st="7" end="7"/>
                                            </p:txEl>
                                          </p:spTgt>
                                        </p:tgtEl>
                                      </p:cBhvr>
                                    </p:animEffect>
                                    <p:anim calcmode="lin" valueType="num">
                                      <p:cBhvr>
                                        <p:cTn id="43" dur="10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253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28650" y="704742"/>
            <a:ext cx="7886700" cy="646331"/>
          </a:xfrm>
          <a:noFill/>
        </p:spPr>
        <p:txBody>
          <a:bodyPr anchor="ctr">
            <a:spAutoFit/>
          </a:bodyPr>
          <a:lstStyle/>
          <a:p>
            <a:r>
              <a:rPr lang="en-US" altLang="en-US" sz="4000" b="1" dirty="0">
                <a:solidFill>
                  <a:schemeClr val="tx1"/>
                </a:solidFill>
                <a:latin typeface="Arial" panose="020B0604020202020204" pitchFamily="34" charset="0"/>
                <a:cs typeface="Arial" panose="020B0604020202020204" pitchFamily="34" charset="0"/>
              </a:rPr>
              <a:t>Background/Circumstances</a:t>
            </a:r>
          </a:p>
        </p:txBody>
      </p:sp>
      <p:sp>
        <p:nvSpPr>
          <p:cNvPr id="25603" name="Rectangle 3"/>
          <p:cNvSpPr>
            <a:spLocks noGrp="1" noChangeArrowheads="1"/>
          </p:cNvSpPr>
          <p:nvPr>
            <p:ph idx="1"/>
          </p:nvPr>
        </p:nvSpPr>
        <p:spPr>
          <a:xfrm>
            <a:off x="428919" y="1825625"/>
            <a:ext cx="8304000" cy="3767185"/>
          </a:xfrm>
          <a:noFill/>
        </p:spPr>
        <p:txBody>
          <a:bodyPr>
            <a:spAutoFit/>
          </a:bodyPr>
          <a:lstStyle/>
          <a:p>
            <a:r>
              <a:rPr lang="en-US" altLang="en-US" sz="3200" b="1" dirty="0">
                <a:solidFill>
                  <a:schemeClr val="tx1"/>
                </a:solidFill>
                <a:latin typeface="Arial" panose="020B0604020202020204" pitchFamily="34" charset="0"/>
                <a:cs typeface="Arial" panose="020B0604020202020204" pitchFamily="34" charset="0"/>
              </a:rPr>
              <a:t>Severe persecution: </a:t>
            </a:r>
            <a:r>
              <a:rPr lang="en-US" altLang="en-US" sz="3200" dirty="0">
                <a:solidFill>
                  <a:schemeClr val="tx1"/>
                </a:solidFill>
                <a:latin typeface="Arial" panose="020B0604020202020204" pitchFamily="34" charset="0"/>
                <a:cs typeface="Arial" panose="020B0604020202020204" pitchFamily="34" charset="0"/>
              </a:rPr>
              <a:t>(2:10, 13, 22; 3:10)</a:t>
            </a:r>
          </a:p>
          <a:p>
            <a:pPr lvl="1">
              <a:buClr>
                <a:schemeClr val="tx1"/>
              </a:buClr>
            </a:pPr>
            <a:r>
              <a:rPr lang="en-US" altLang="en-US" sz="2800" dirty="0">
                <a:solidFill>
                  <a:schemeClr val="tx1"/>
                </a:solidFill>
                <a:latin typeface="Arial" panose="020B0604020202020204" pitchFamily="34" charset="0"/>
                <a:cs typeface="Arial" panose="020B0604020202020204" pitchFamily="34" charset="0"/>
              </a:rPr>
              <a:t>Already under way.</a:t>
            </a:r>
          </a:p>
          <a:p>
            <a:pPr lvl="1">
              <a:buClr>
                <a:schemeClr val="tx1"/>
              </a:buClr>
            </a:pPr>
            <a:r>
              <a:rPr lang="en-US" altLang="en-US" sz="2800" dirty="0">
                <a:solidFill>
                  <a:schemeClr val="tx1"/>
                </a:solidFill>
                <a:latin typeface="Arial" panose="020B0604020202020204" pitchFamily="34" charset="0"/>
                <a:cs typeface="Arial" panose="020B0604020202020204" pitchFamily="34" charset="0"/>
              </a:rPr>
              <a:t>Rome felt Christianity to be a threat to the government.</a:t>
            </a:r>
          </a:p>
          <a:p>
            <a:pPr lvl="1">
              <a:buClr>
                <a:schemeClr val="bg2"/>
              </a:buClr>
            </a:pPr>
            <a:endParaRPr lang="en-US" altLang="en-US" sz="2800" dirty="0">
              <a:solidFill>
                <a:schemeClr val="tx1"/>
              </a:solidFill>
              <a:latin typeface="Arial" panose="020B0604020202020204" pitchFamily="34" charset="0"/>
              <a:cs typeface="Arial" panose="020B0604020202020204" pitchFamily="34" charset="0"/>
            </a:endParaRPr>
          </a:p>
          <a:p>
            <a:r>
              <a:rPr lang="en-US" altLang="en-US" sz="2800" b="1" dirty="0">
                <a:solidFill>
                  <a:schemeClr val="tx1"/>
                </a:solidFill>
                <a:latin typeface="Arial" panose="020B0604020202020204" pitchFamily="34" charset="0"/>
                <a:cs typeface="Arial" panose="020B0604020202020204" pitchFamily="34" charset="0"/>
              </a:rPr>
              <a:t>Moral conditions: (13:3-4)</a:t>
            </a:r>
          </a:p>
          <a:p>
            <a:pPr marL="0" indent="0">
              <a:buNone/>
            </a:pPr>
            <a:endParaRPr lang="en-US" altLang="en-US" sz="2800" b="1" dirty="0">
              <a:solidFill>
                <a:schemeClr val="tx1"/>
              </a:solidFill>
              <a:latin typeface="Arial" panose="020B0604020202020204" pitchFamily="34" charset="0"/>
              <a:cs typeface="Arial" panose="020B0604020202020204" pitchFamily="34" charset="0"/>
            </a:endParaRPr>
          </a:p>
          <a:p>
            <a:r>
              <a:rPr lang="en-US" altLang="en-US" sz="2800" b="1" dirty="0">
                <a:solidFill>
                  <a:schemeClr val="tx1"/>
                </a:solidFill>
                <a:latin typeface="Arial" panose="020B0604020202020204" pitchFamily="34" charset="0"/>
                <a:cs typeface="Arial" panose="020B0604020202020204" pitchFamily="34" charset="0"/>
              </a:rPr>
              <a:t>Caesar Worship.</a:t>
            </a:r>
            <a:endParaRPr lang="en-US" altLang="en-US" sz="3200" b="1" dirty="0">
              <a:solidFill>
                <a:schemeClr val="tx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8ADB31F0-ED5F-4E2C-AB5C-ECA6C608559D}"/>
              </a:ext>
            </a:extLst>
          </p:cNvPr>
          <p:cNvSpPr>
            <a:spLocks noGrp="1"/>
          </p:cNvSpPr>
          <p:nvPr>
            <p:ph type="sldNum" sz="quarter" idx="12"/>
          </p:nvPr>
        </p:nvSpPr>
        <p:spPr/>
        <p:txBody>
          <a:bodyPr/>
          <a:lstStyle/>
          <a:p>
            <a:fld id="{71DD7C3C-26EA-48D1-89DB-82086917E937}" type="slidenum">
              <a:rPr lang="en-US" altLang="en-US" smtClean="0"/>
              <a:pPr/>
              <a:t>2</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1000"/>
                                        <p:tgtEl>
                                          <p:spTgt spid="25603">
                                            <p:txEl>
                                              <p:pRg st="0" end="0"/>
                                            </p:txEl>
                                          </p:spTgt>
                                        </p:tgtEl>
                                      </p:cBhvr>
                                    </p:animEffect>
                                    <p:anim calcmode="lin" valueType="num">
                                      <p:cBhvr>
                                        <p:cTn id="8"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1000"/>
                                        <p:tgtEl>
                                          <p:spTgt spid="25603">
                                            <p:txEl>
                                              <p:pRg st="1" end="1"/>
                                            </p:txEl>
                                          </p:spTgt>
                                        </p:tgtEl>
                                      </p:cBhvr>
                                    </p:animEffect>
                                    <p:anim calcmode="lin" valueType="num">
                                      <p:cBhvr>
                                        <p:cTn id="13"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560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1000"/>
                                        <p:tgtEl>
                                          <p:spTgt spid="25603">
                                            <p:txEl>
                                              <p:pRg st="2" end="2"/>
                                            </p:txEl>
                                          </p:spTgt>
                                        </p:tgtEl>
                                      </p:cBhvr>
                                    </p:animEffect>
                                    <p:anim calcmode="lin" valueType="num">
                                      <p:cBhvr>
                                        <p:cTn id="18"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56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5603">
                                            <p:txEl>
                                              <p:pRg st="4" end="4"/>
                                            </p:txEl>
                                          </p:spTgt>
                                        </p:tgtEl>
                                        <p:attrNameLst>
                                          <p:attrName>style.visibility</p:attrName>
                                        </p:attrNameLst>
                                      </p:cBhvr>
                                      <p:to>
                                        <p:strVal val="visible"/>
                                      </p:to>
                                    </p:set>
                                    <p:animEffect transition="in" filter="fade">
                                      <p:cBhvr>
                                        <p:cTn id="24" dur="1000"/>
                                        <p:tgtEl>
                                          <p:spTgt spid="25603">
                                            <p:txEl>
                                              <p:pRg st="4" end="4"/>
                                            </p:txEl>
                                          </p:spTgt>
                                        </p:tgtEl>
                                      </p:cBhvr>
                                    </p:animEffect>
                                    <p:anim calcmode="lin" valueType="num">
                                      <p:cBhvr>
                                        <p:cTn id="25"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560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animEffect transition="in" filter="fade">
                                      <p:cBhvr>
                                        <p:cTn id="31" dur="1000"/>
                                        <p:tgtEl>
                                          <p:spTgt spid="25603">
                                            <p:txEl>
                                              <p:pRg st="6" end="6"/>
                                            </p:txEl>
                                          </p:spTgt>
                                        </p:tgtEl>
                                      </p:cBhvr>
                                    </p:animEffect>
                                    <p:anim calcmode="lin" valueType="num">
                                      <p:cBhvr>
                                        <p:cTn id="32" dur="10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2560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75558"/>
            <a:ext cx="8763000" cy="5693866"/>
          </a:xfrm>
        </p:spPr>
        <p:txBody>
          <a:bodyPr wrap="square">
            <a:spAutoFit/>
          </a:bodyPr>
          <a:lstStyle/>
          <a:p>
            <a:pPr>
              <a:lnSpc>
                <a:spcPct val="100000"/>
              </a:lnSpc>
              <a:spcBef>
                <a:spcPts val="0"/>
              </a:spcBef>
              <a:buNone/>
            </a:pPr>
            <a:r>
              <a:rPr lang="en-US" sz="2600" b="1" u="sng" dirty="0">
                <a:solidFill>
                  <a:schemeClr val="tx1"/>
                </a:solidFill>
              </a:rPr>
              <a:t>Authority of the Jews</a:t>
            </a:r>
            <a:r>
              <a:rPr lang="en-US" sz="2600" b="1" dirty="0">
                <a:solidFill>
                  <a:schemeClr val="tx1"/>
                </a:solidFill>
              </a:rPr>
              <a:t>. (Acts 4:5-6)</a:t>
            </a:r>
            <a:r>
              <a:rPr lang="en-US" sz="2600" b="1" baseline="0" dirty="0">
                <a:solidFill>
                  <a:schemeClr val="tx1"/>
                </a:solidFill>
              </a:rPr>
              <a:t> </a:t>
            </a:r>
          </a:p>
          <a:p>
            <a:pPr>
              <a:lnSpc>
                <a:spcPct val="100000"/>
              </a:lnSpc>
              <a:spcBef>
                <a:spcPts val="0"/>
              </a:spcBef>
              <a:buNone/>
            </a:pPr>
            <a:r>
              <a:rPr lang="en-US" sz="2600" baseline="0" dirty="0">
                <a:solidFill>
                  <a:schemeClr val="tx1"/>
                </a:solidFill>
              </a:rPr>
              <a:t>Court put on trial … </a:t>
            </a:r>
            <a:r>
              <a:rPr lang="en-US" sz="2600" i="1" baseline="0" dirty="0">
                <a:solidFill>
                  <a:schemeClr val="tx1"/>
                </a:solidFill>
              </a:rPr>
              <a:t>“Whether it is right in the sight of God to hearken unto you rather than unto God, </a:t>
            </a:r>
            <a:r>
              <a:rPr lang="en-US" sz="2600" i="1" u="sng" baseline="0" dirty="0">
                <a:solidFill>
                  <a:schemeClr val="tx1"/>
                </a:solidFill>
              </a:rPr>
              <a:t>judge ye</a:t>
            </a:r>
            <a:r>
              <a:rPr lang="en-US" sz="2600" i="1" baseline="0" dirty="0">
                <a:solidFill>
                  <a:schemeClr val="tx1"/>
                </a:solidFill>
              </a:rPr>
              <a:t>: for we cannot but speak the things which we saw and heard.” (Acts 4:19-20; </a:t>
            </a:r>
            <a:r>
              <a:rPr lang="en-US" sz="2600" baseline="0" dirty="0">
                <a:solidFill>
                  <a:schemeClr val="tx1"/>
                </a:solidFill>
              </a:rPr>
              <a:t>cf. 1</a:t>
            </a:r>
            <a:r>
              <a:rPr lang="en-US" sz="2600" dirty="0">
                <a:solidFill>
                  <a:schemeClr val="tx1"/>
                </a:solidFill>
              </a:rPr>
              <a:t> Peter 4:14-16</a:t>
            </a:r>
            <a:r>
              <a:rPr lang="en-US" sz="2600" baseline="0" dirty="0">
                <a:solidFill>
                  <a:schemeClr val="tx1"/>
                </a:solidFill>
              </a:rPr>
              <a:t>)</a:t>
            </a:r>
            <a:endParaRPr lang="en-US" sz="2600" u="sng" dirty="0">
              <a:solidFill>
                <a:schemeClr val="tx1"/>
              </a:solidFill>
            </a:endParaRPr>
          </a:p>
          <a:p>
            <a:pPr>
              <a:lnSpc>
                <a:spcPct val="100000"/>
              </a:lnSpc>
              <a:spcBef>
                <a:spcPts val="0"/>
              </a:spcBef>
              <a:buNone/>
            </a:pPr>
            <a:endParaRPr lang="en-US" sz="2600" u="sng" dirty="0">
              <a:solidFill>
                <a:schemeClr val="tx1"/>
              </a:solidFill>
            </a:endParaRPr>
          </a:p>
          <a:p>
            <a:pPr>
              <a:lnSpc>
                <a:spcPct val="100000"/>
              </a:lnSpc>
              <a:spcBef>
                <a:spcPts val="0"/>
              </a:spcBef>
              <a:buNone/>
            </a:pPr>
            <a:r>
              <a:rPr lang="en-US" sz="2600" b="1" u="sng" dirty="0">
                <a:solidFill>
                  <a:schemeClr val="tx1"/>
                </a:solidFill>
              </a:rPr>
              <a:t>Authority of the Jews</a:t>
            </a:r>
            <a:r>
              <a:rPr lang="en-US" sz="2600" b="1" dirty="0">
                <a:solidFill>
                  <a:schemeClr val="tx1"/>
                </a:solidFill>
              </a:rPr>
              <a:t>. (Acts 5:17ff)</a:t>
            </a:r>
          </a:p>
          <a:p>
            <a:pPr>
              <a:lnSpc>
                <a:spcPct val="100000"/>
              </a:lnSpc>
              <a:spcBef>
                <a:spcPts val="0"/>
              </a:spcBef>
              <a:buNone/>
            </a:pPr>
            <a:r>
              <a:rPr lang="en-US" sz="2600" dirty="0">
                <a:solidFill>
                  <a:schemeClr val="tx1"/>
                </a:solidFill>
              </a:rPr>
              <a:t>1. </a:t>
            </a:r>
            <a:r>
              <a:rPr lang="en-US" sz="2600" i="1" dirty="0">
                <a:solidFill>
                  <a:schemeClr val="tx1"/>
                </a:solidFill>
              </a:rPr>
              <a:t>“We must obey God rather than men …”</a:t>
            </a:r>
            <a:r>
              <a:rPr lang="en-US" sz="2600" dirty="0">
                <a:solidFill>
                  <a:schemeClr val="tx1"/>
                </a:solidFill>
              </a:rPr>
              <a:t> (Acts 5:29)</a:t>
            </a:r>
          </a:p>
          <a:p>
            <a:pPr>
              <a:lnSpc>
                <a:spcPct val="100000"/>
              </a:lnSpc>
              <a:spcBef>
                <a:spcPts val="0"/>
              </a:spcBef>
              <a:buNone/>
            </a:pPr>
            <a:r>
              <a:rPr lang="en-US" sz="2600" dirty="0">
                <a:solidFill>
                  <a:schemeClr val="tx1"/>
                </a:solidFill>
              </a:rPr>
              <a:t>2. Note Acts 5:41-42</a:t>
            </a:r>
          </a:p>
          <a:p>
            <a:pPr marL="0" indent="0">
              <a:lnSpc>
                <a:spcPct val="100000"/>
              </a:lnSpc>
              <a:spcBef>
                <a:spcPts val="0"/>
              </a:spcBef>
              <a:buNone/>
            </a:pPr>
            <a:r>
              <a:rPr lang="en-US" sz="2600" dirty="0">
                <a:solidFill>
                  <a:schemeClr val="tx1"/>
                </a:solidFill>
              </a:rPr>
              <a:t>3. Stephen stoned. (Acts 7)</a:t>
            </a:r>
            <a:endParaRPr lang="en-US" sz="2600" u="sng" dirty="0">
              <a:solidFill>
                <a:schemeClr val="tx1"/>
              </a:solidFill>
            </a:endParaRPr>
          </a:p>
          <a:p>
            <a:pPr marL="0" indent="0">
              <a:lnSpc>
                <a:spcPct val="100000"/>
              </a:lnSpc>
              <a:spcBef>
                <a:spcPts val="0"/>
              </a:spcBef>
              <a:buNone/>
            </a:pPr>
            <a:endParaRPr lang="en-US" sz="2600" u="sng" dirty="0">
              <a:solidFill>
                <a:schemeClr val="tx1"/>
              </a:solidFill>
            </a:endParaRPr>
          </a:p>
          <a:p>
            <a:pPr marL="0" indent="0">
              <a:lnSpc>
                <a:spcPct val="100000"/>
              </a:lnSpc>
              <a:spcBef>
                <a:spcPts val="0"/>
              </a:spcBef>
              <a:buNone/>
            </a:pPr>
            <a:r>
              <a:rPr lang="en-US" sz="2600" b="1" u="sng" dirty="0">
                <a:solidFill>
                  <a:schemeClr val="tx1"/>
                </a:solidFill>
              </a:rPr>
              <a:t>Authority of the Jews</a:t>
            </a:r>
            <a:r>
              <a:rPr lang="en-US" sz="2600" b="1" dirty="0">
                <a:solidFill>
                  <a:schemeClr val="tx1"/>
                </a:solidFill>
              </a:rPr>
              <a:t>. (Acts 9:1ff)</a:t>
            </a:r>
          </a:p>
          <a:p>
            <a:pPr lvl="1">
              <a:lnSpc>
                <a:spcPct val="100000"/>
              </a:lnSpc>
              <a:spcBef>
                <a:spcPts val="0"/>
              </a:spcBef>
            </a:pPr>
            <a:r>
              <a:rPr lang="en-US" sz="2600" i="1" dirty="0">
                <a:solidFill>
                  <a:schemeClr val="tx1"/>
                </a:solidFill>
              </a:rPr>
              <a:t>“But Saul, yet breathing threatening and slaughter against the disciples of the Lord …”</a:t>
            </a:r>
          </a:p>
        </p:txBody>
      </p:sp>
      <p:sp>
        <p:nvSpPr>
          <p:cNvPr id="2" name="Title 1"/>
          <p:cNvSpPr>
            <a:spLocks noGrp="1"/>
          </p:cNvSpPr>
          <p:nvPr>
            <p:ph type="title"/>
          </p:nvPr>
        </p:nvSpPr>
        <p:spPr>
          <a:xfrm>
            <a:off x="628650" y="381000"/>
            <a:ext cx="7886700" cy="701731"/>
          </a:xfrm>
        </p:spPr>
        <p:txBody>
          <a:bodyPr>
            <a:spAutoFit/>
          </a:bodyPr>
          <a:lstStyle/>
          <a:p>
            <a:r>
              <a:rPr lang="en-US" b="1" dirty="0"/>
              <a:t>Persecution From Authorities</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281" y="1600200"/>
            <a:ext cx="8345700" cy="4696670"/>
          </a:xfrm>
        </p:spPr>
        <p:txBody>
          <a:bodyPr wrap="square">
            <a:spAutoFit/>
          </a:bodyPr>
          <a:lstStyle/>
          <a:p>
            <a:pPr>
              <a:buNone/>
            </a:pPr>
            <a:r>
              <a:rPr lang="en-US" sz="3200" b="1" u="sng" baseline="0" dirty="0">
                <a:solidFill>
                  <a:schemeClr val="tx1"/>
                </a:solidFill>
              </a:rPr>
              <a:t>Authority</a:t>
            </a:r>
            <a:r>
              <a:rPr lang="en-US" sz="3200" b="1" u="sng" dirty="0">
                <a:solidFill>
                  <a:schemeClr val="tx1"/>
                </a:solidFill>
              </a:rPr>
              <a:t> of Herod</a:t>
            </a:r>
            <a:r>
              <a:rPr lang="en-US" sz="3200" b="1" dirty="0">
                <a:solidFill>
                  <a:schemeClr val="tx1"/>
                </a:solidFill>
              </a:rPr>
              <a:t>. Acts 12:1-2</a:t>
            </a:r>
          </a:p>
          <a:p>
            <a:pPr>
              <a:buNone/>
            </a:pPr>
            <a:r>
              <a:rPr lang="en-US" sz="3200" dirty="0">
                <a:solidFill>
                  <a:schemeClr val="tx1"/>
                </a:solidFill>
              </a:rPr>
              <a:t>	1. 	Death of James.</a:t>
            </a:r>
          </a:p>
          <a:p>
            <a:pPr>
              <a:buNone/>
            </a:pPr>
            <a:r>
              <a:rPr lang="en-US" sz="3200" dirty="0">
                <a:solidFill>
                  <a:schemeClr val="tx1"/>
                </a:solidFill>
              </a:rPr>
              <a:t>	2.	Arrest of Peter.</a:t>
            </a:r>
          </a:p>
          <a:p>
            <a:pPr>
              <a:buNone/>
            </a:pPr>
            <a:endParaRPr lang="en-US" sz="3200" u="sng" dirty="0">
              <a:solidFill>
                <a:schemeClr val="tx1"/>
              </a:solidFill>
            </a:endParaRPr>
          </a:p>
          <a:p>
            <a:pPr>
              <a:buNone/>
            </a:pPr>
            <a:r>
              <a:rPr lang="en-US" sz="3200" u="sng" dirty="0">
                <a:solidFill>
                  <a:schemeClr val="tx1"/>
                </a:solidFill>
              </a:rPr>
              <a:t> </a:t>
            </a:r>
            <a:r>
              <a:rPr lang="en-US" sz="3200" b="1" u="sng" dirty="0">
                <a:solidFill>
                  <a:schemeClr val="tx1"/>
                </a:solidFill>
              </a:rPr>
              <a:t>Authority of the Magistrates in Philippi</a:t>
            </a:r>
            <a:r>
              <a:rPr lang="en-US" sz="3200" b="1" dirty="0">
                <a:solidFill>
                  <a:schemeClr val="tx1"/>
                </a:solidFill>
              </a:rPr>
              <a:t>.</a:t>
            </a:r>
            <a:br>
              <a:rPr lang="en-US" sz="3200" dirty="0">
                <a:solidFill>
                  <a:schemeClr val="tx1"/>
                </a:solidFill>
              </a:rPr>
            </a:br>
            <a:r>
              <a:rPr lang="en-US" sz="3200" dirty="0">
                <a:solidFill>
                  <a:schemeClr val="tx1"/>
                </a:solidFill>
              </a:rPr>
              <a:t>(Acts 16:22ff)</a:t>
            </a:r>
          </a:p>
          <a:p>
            <a:pPr marL="687388" indent="-687388">
              <a:buNone/>
            </a:pPr>
            <a:r>
              <a:rPr lang="en-US" sz="3200" dirty="0">
                <a:solidFill>
                  <a:schemeClr val="tx1"/>
                </a:solidFill>
              </a:rPr>
              <a:t>  1. 	Paul and Silas arrested, beaten, and imprisoned. (Acts 16:22ff)</a:t>
            </a:r>
          </a:p>
          <a:p>
            <a:pPr>
              <a:buNone/>
            </a:pPr>
            <a:r>
              <a:rPr lang="en-US" sz="3200" dirty="0">
                <a:solidFill>
                  <a:schemeClr val="tx1"/>
                </a:solidFill>
              </a:rPr>
              <a:t>	2.	Returned to Lydia’s house. (Acts 16:35ff)</a:t>
            </a:r>
          </a:p>
        </p:txBody>
      </p:sp>
      <p:sp>
        <p:nvSpPr>
          <p:cNvPr id="2" name="Title 1"/>
          <p:cNvSpPr>
            <a:spLocks noGrp="1"/>
          </p:cNvSpPr>
          <p:nvPr>
            <p:ph type="title"/>
          </p:nvPr>
        </p:nvSpPr>
        <p:spPr>
          <a:xfrm>
            <a:off x="628650" y="677042"/>
            <a:ext cx="7886700" cy="701731"/>
          </a:xfrm>
        </p:spPr>
        <p:txBody>
          <a:bodyPr>
            <a:spAutoFit/>
          </a:bodyPr>
          <a:lstStyle/>
          <a:p>
            <a:r>
              <a:rPr lang="en-US" b="1" dirty="0"/>
              <a:t>Persecution From Authorities</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99358"/>
            <a:ext cx="8991600" cy="5829288"/>
          </a:xfrm>
        </p:spPr>
        <p:txBody>
          <a:bodyPr wrap="square">
            <a:spAutoFit/>
          </a:bodyPr>
          <a:lstStyle/>
          <a:p>
            <a:r>
              <a:rPr lang="en-US" sz="2800" dirty="0"/>
              <a:t>Luke 21:16-17, </a:t>
            </a:r>
            <a:r>
              <a:rPr lang="en-US" sz="2800" i="1" dirty="0"/>
              <a:t>“But ye shall be delivered up even by parents, and brethren, and kinsfolk, and friends; and (some) of you shall they cause to be put to death. And ye shall be hated of all men for my name's sake.” </a:t>
            </a:r>
          </a:p>
          <a:p>
            <a:r>
              <a:rPr lang="en-US" sz="2800" dirty="0"/>
              <a:t>Acts 21:13, </a:t>
            </a:r>
            <a:r>
              <a:rPr lang="en-US" sz="2800" i="1" dirty="0"/>
              <a:t>“Then Paul answered, What do ye, weeping and breaking my heart? for I am ready not to be bound only, but also to die at Jerusalem for the name of the Lord Jesus.”</a:t>
            </a:r>
          </a:p>
          <a:p>
            <a:r>
              <a:rPr lang="en-US" sz="2800" dirty="0"/>
              <a:t>Philippians 1:29-30, </a:t>
            </a:r>
            <a:r>
              <a:rPr lang="en-US" sz="2800" i="1" dirty="0"/>
              <a:t>“because to you it hath been granted in the behalf of Christ, not only to believe on him, but also to suffer in his behalf: having the same conflict which ye saw in me, and now hear to be in me.” </a:t>
            </a:r>
          </a:p>
          <a:p>
            <a:r>
              <a:rPr lang="en-US" sz="2800" dirty="0"/>
              <a:t>1 Thessalonians 3:4, </a:t>
            </a:r>
            <a:r>
              <a:rPr lang="en-US" sz="2800" i="1" dirty="0"/>
              <a:t>“For verily, when we were with you, we told you beforehand that we are to suffer affliction; even as it came to pass, and ye know.”</a:t>
            </a:r>
          </a:p>
        </p:txBody>
      </p:sp>
      <p:sp>
        <p:nvSpPr>
          <p:cNvPr id="2" name="Title 1"/>
          <p:cNvSpPr>
            <a:spLocks noGrp="1"/>
          </p:cNvSpPr>
          <p:nvPr>
            <p:ph type="title"/>
          </p:nvPr>
        </p:nvSpPr>
        <p:spPr>
          <a:xfrm>
            <a:off x="628650" y="288869"/>
            <a:ext cx="7886700" cy="701731"/>
          </a:xfrm>
        </p:spPr>
        <p:txBody>
          <a:bodyPr>
            <a:spAutoFit/>
          </a:bodyPr>
          <a:lstStyle/>
          <a:p>
            <a:r>
              <a:rPr lang="en-US" b="1" dirty="0"/>
              <a:t>Warnings About Persecution</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76400"/>
            <a:ext cx="8839200" cy="5053691"/>
          </a:xfrm>
        </p:spPr>
        <p:txBody>
          <a:bodyPr wrap="square">
            <a:spAutoFit/>
          </a:bodyPr>
          <a:lstStyle/>
          <a:p>
            <a:r>
              <a:rPr lang="en-US" sz="2800" dirty="0"/>
              <a:t>2 Timothy 1:8, </a:t>
            </a:r>
            <a:r>
              <a:rPr lang="en-US" sz="2800" i="1" dirty="0"/>
              <a:t>“Be not ashamed therefore of the testimony of our Lord, nor of me his prisoner: but suffer hardship with the gospel according to the power of God”</a:t>
            </a:r>
          </a:p>
          <a:p>
            <a:r>
              <a:rPr lang="en-US" sz="2800" dirty="0"/>
              <a:t>2 Timothy 3:12, </a:t>
            </a:r>
            <a:r>
              <a:rPr lang="en-US" sz="2800" i="1" dirty="0"/>
              <a:t>“Yea, and all that would live godly in Christ Jesus shall suffer persecution.”</a:t>
            </a:r>
          </a:p>
          <a:p>
            <a:r>
              <a:rPr lang="en-US" sz="2800" dirty="0"/>
              <a:t>Luke 22:33-34, </a:t>
            </a:r>
            <a:r>
              <a:rPr lang="en-US" sz="2800" i="1" dirty="0"/>
              <a:t>“And he said unto him, Lord, with thee I am ready to go both to prison and to death. And he said, I tell thee, Peter, the cock shall not crow this day, until thou shalt thrice deny that thou knowest me.”</a:t>
            </a:r>
          </a:p>
          <a:p>
            <a:r>
              <a:rPr lang="en-US" sz="2800" dirty="0"/>
              <a:t>1 Peter 4:16, </a:t>
            </a:r>
            <a:r>
              <a:rPr lang="en-US" sz="2800" i="1" dirty="0"/>
              <a:t>“but if (a man suffer) as a Christian, let him not be ashamed; but let him glorify God in this name.” </a:t>
            </a:r>
            <a:br>
              <a:rPr lang="en-US" sz="2800" i="1" dirty="0"/>
            </a:br>
            <a:r>
              <a:rPr lang="en-US" sz="2800" i="1" dirty="0"/>
              <a:t>(cf. 1 Peter 2:12)</a:t>
            </a:r>
          </a:p>
        </p:txBody>
      </p:sp>
      <p:sp>
        <p:nvSpPr>
          <p:cNvPr id="2" name="Title 1"/>
          <p:cNvSpPr>
            <a:spLocks noGrp="1"/>
          </p:cNvSpPr>
          <p:nvPr>
            <p:ph type="title"/>
          </p:nvPr>
        </p:nvSpPr>
        <p:spPr>
          <a:xfrm>
            <a:off x="628650" y="677042"/>
            <a:ext cx="7886700" cy="701731"/>
          </a:xfrm>
        </p:spPr>
        <p:txBody>
          <a:bodyPr>
            <a:spAutoFit/>
          </a:bodyPr>
          <a:lstStyle/>
          <a:p>
            <a:r>
              <a:rPr lang="en-US" b="1" dirty="0"/>
              <a:t>Warnings About Persecution</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2362200" y="228600"/>
            <a:ext cx="44323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800" dirty="0"/>
              <a:t>Caesar Worship</a:t>
            </a:r>
          </a:p>
        </p:txBody>
      </p:sp>
      <p:sp>
        <p:nvSpPr>
          <p:cNvPr id="26629" name="Text Box 5"/>
          <p:cNvSpPr txBox="1">
            <a:spLocks noChangeArrowheads="1"/>
          </p:cNvSpPr>
          <p:nvPr/>
        </p:nvSpPr>
        <p:spPr bwMode="auto">
          <a:xfrm>
            <a:off x="276519" y="1095458"/>
            <a:ext cx="8610600" cy="5693866"/>
          </a:xfrm>
          <a:prstGeom prst="rect">
            <a:avLst/>
          </a:prstGeom>
          <a:noFill/>
          <a:ln>
            <a:noFill/>
          </a:ln>
          <a:effectLst/>
        </p:spPr>
        <p:txBody>
          <a:bodyPr wrap="square">
            <a:spAutoFit/>
          </a:bodyPr>
          <a:lstStyle>
            <a:lvl1pPr defTabSz="346075">
              <a:defRPr>
                <a:solidFill>
                  <a:schemeClr val="tx1"/>
                </a:solidFill>
                <a:latin typeface="Arial" panose="020B0604020202020204" pitchFamily="34" charset="0"/>
              </a:defRPr>
            </a:lvl1pPr>
            <a:lvl2pPr defTabSz="346075">
              <a:defRPr>
                <a:solidFill>
                  <a:schemeClr val="tx1"/>
                </a:solidFill>
                <a:latin typeface="Arial" panose="020B0604020202020204" pitchFamily="34" charset="0"/>
              </a:defRPr>
            </a:lvl2pPr>
            <a:lvl3pPr defTabSz="346075">
              <a:defRPr>
                <a:solidFill>
                  <a:schemeClr val="tx1"/>
                </a:solidFill>
                <a:latin typeface="Arial" panose="020B0604020202020204" pitchFamily="34" charset="0"/>
              </a:defRPr>
            </a:lvl3pPr>
            <a:lvl4pPr defTabSz="346075">
              <a:defRPr>
                <a:solidFill>
                  <a:schemeClr val="tx1"/>
                </a:solidFill>
                <a:latin typeface="Arial" panose="020B0604020202020204" pitchFamily="34" charset="0"/>
              </a:defRPr>
            </a:lvl4pPr>
            <a:lvl5pPr defTabSz="346075">
              <a:defRPr>
                <a:solidFill>
                  <a:schemeClr val="tx1"/>
                </a:solidFill>
                <a:latin typeface="Arial" panose="020B0604020202020204" pitchFamily="34" charset="0"/>
              </a:defRPr>
            </a:lvl5pPr>
            <a:lvl6pPr defTabSz="346075" fontAlgn="base">
              <a:spcBef>
                <a:spcPct val="0"/>
              </a:spcBef>
              <a:spcAft>
                <a:spcPct val="0"/>
              </a:spcAft>
              <a:defRPr>
                <a:solidFill>
                  <a:schemeClr val="tx1"/>
                </a:solidFill>
                <a:latin typeface="Arial" panose="020B0604020202020204" pitchFamily="34" charset="0"/>
              </a:defRPr>
            </a:lvl6pPr>
            <a:lvl7pPr defTabSz="346075" fontAlgn="base">
              <a:spcBef>
                <a:spcPct val="0"/>
              </a:spcBef>
              <a:spcAft>
                <a:spcPct val="0"/>
              </a:spcAft>
              <a:defRPr>
                <a:solidFill>
                  <a:schemeClr val="tx1"/>
                </a:solidFill>
                <a:latin typeface="Arial" panose="020B0604020202020204" pitchFamily="34" charset="0"/>
              </a:defRPr>
            </a:lvl7pPr>
            <a:lvl8pPr defTabSz="346075" fontAlgn="base">
              <a:spcBef>
                <a:spcPct val="0"/>
              </a:spcBef>
              <a:spcAft>
                <a:spcPct val="0"/>
              </a:spcAft>
              <a:defRPr>
                <a:solidFill>
                  <a:schemeClr val="tx1"/>
                </a:solidFill>
                <a:latin typeface="Arial" panose="020B0604020202020204" pitchFamily="34" charset="0"/>
              </a:defRPr>
            </a:lvl8pPr>
            <a:lvl9pPr defTabSz="346075" fontAlgn="base">
              <a:spcBef>
                <a:spcPct val="0"/>
              </a:spcBef>
              <a:spcAft>
                <a:spcPct val="0"/>
              </a:spcAft>
              <a:defRPr>
                <a:solidFill>
                  <a:schemeClr val="tx1"/>
                </a:solidFill>
                <a:latin typeface="Arial" panose="020B0604020202020204" pitchFamily="34" charset="0"/>
              </a:defRPr>
            </a:lvl9pPr>
          </a:lstStyle>
          <a:p>
            <a:pPr marL="457200" indent="-457200">
              <a:spcBef>
                <a:spcPct val="50000"/>
              </a:spcBef>
              <a:buClr>
                <a:schemeClr val="tx1"/>
              </a:buClr>
              <a:buFont typeface="Wingdings" panose="05000000000000000000" pitchFamily="2" charset="2"/>
              <a:buChar char="§"/>
            </a:pPr>
            <a:r>
              <a:rPr lang="en-US" altLang="en-US" sz="2800" b="0" dirty="0">
                <a:cs typeface="Arial" panose="020B0604020202020204" pitchFamily="34" charset="0"/>
              </a:rPr>
              <a:t>When the worship of the Caesars as “lord” had become the popular state religion, Christians came under suspicion of conspiracy and treason because of their refusal to bow to “Lord Caesar.”</a:t>
            </a:r>
          </a:p>
          <a:p>
            <a:pPr marL="914400" lvl="1" indent="-457200">
              <a:spcBef>
                <a:spcPct val="50000"/>
              </a:spcBef>
              <a:buClr>
                <a:schemeClr val="tx1"/>
              </a:buClr>
              <a:buFont typeface="Wingdings" panose="05000000000000000000" pitchFamily="2" charset="2"/>
              <a:buChar char="§"/>
            </a:pPr>
            <a:r>
              <a:rPr lang="en-US" altLang="en-US" sz="2800" b="0" dirty="0">
                <a:cs typeface="Arial" panose="020B0604020202020204" pitchFamily="34" charset="0"/>
              </a:rPr>
              <a:t>This was one cause of Jesus’ crucifixion. </a:t>
            </a:r>
            <a:br>
              <a:rPr lang="en-US" altLang="en-US" sz="2800" b="0" dirty="0">
                <a:cs typeface="Arial" panose="020B0604020202020204" pitchFamily="34" charset="0"/>
              </a:rPr>
            </a:br>
            <a:r>
              <a:rPr lang="en-US" altLang="en-US" sz="2800" b="0" dirty="0">
                <a:cs typeface="Arial" panose="020B0604020202020204" pitchFamily="34" charset="0"/>
              </a:rPr>
              <a:t>Matthew 2:2; 27:11, 29, 37, 42; John 19:12; Acts 17:7</a:t>
            </a:r>
          </a:p>
          <a:p>
            <a:pPr marL="457200" indent="-457200">
              <a:spcBef>
                <a:spcPct val="50000"/>
              </a:spcBef>
              <a:buClr>
                <a:schemeClr val="tx1"/>
              </a:buClr>
              <a:buFont typeface="Wingdings" panose="05000000000000000000" pitchFamily="2" charset="2"/>
              <a:buChar char="§"/>
            </a:pPr>
            <a:r>
              <a:rPr lang="en-US" altLang="en-US" sz="2800" b="0" dirty="0">
                <a:cs typeface="Arial" panose="020B0604020202020204" pitchFamily="34" charset="0"/>
              </a:rPr>
              <a:t>Romans knew nothing of the one true God.</a:t>
            </a:r>
          </a:p>
          <a:p>
            <a:pPr marL="457200" indent="-457200">
              <a:spcBef>
                <a:spcPct val="50000"/>
              </a:spcBef>
              <a:buClr>
                <a:schemeClr val="tx1"/>
              </a:buClr>
              <a:buFont typeface="Wingdings" panose="05000000000000000000" pitchFamily="2" charset="2"/>
              <a:buChar char="§"/>
            </a:pPr>
            <a:r>
              <a:rPr lang="en-US" altLang="en-US" sz="2800" b="0" dirty="0">
                <a:cs typeface="Arial" panose="020B0604020202020204" pitchFamily="34" charset="0"/>
              </a:rPr>
              <a:t>Caesar worship was not a big problem for most.</a:t>
            </a:r>
          </a:p>
          <a:p>
            <a:pPr marL="457200" indent="-457200">
              <a:spcBef>
                <a:spcPct val="50000"/>
              </a:spcBef>
              <a:buClr>
                <a:schemeClr val="tx1"/>
              </a:buClr>
              <a:buFont typeface="Wingdings" panose="05000000000000000000" pitchFamily="2" charset="2"/>
              <a:buChar char="§"/>
            </a:pPr>
            <a:r>
              <a:rPr lang="en-US" altLang="en-US" sz="2800" b="0" dirty="0">
                <a:cs typeface="Arial" panose="020B0604020202020204" pitchFamily="34" charset="0"/>
              </a:rPr>
              <a:t>Some of the Caesars refused it while others accepted it.</a:t>
            </a:r>
          </a:p>
        </p:txBody>
      </p:sp>
      <p:sp>
        <p:nvSpPr>
          <p:cNvPr id="2" name="Slide Number Placeholder 1">
            <a:extLst>
              <a:ext uri="{FF2B5EF4-FFF2-40B4-BE49-F238E27FC236}">
                <a16:creationId xmlns:a16="http://schemas.microsoft.com/office/drawing/2014/main" id="{1C6789F0-D7A8-42F0-9BF0-5D27CE2E4200}"/>
              </a:ext>
            </a:extLst>
          </p:cNvPr>
          <p:cNvSpPr>
            <a:spLocks noGrp="1"/>
          </p:cNvSpPr>
          <p:nvPr>
            <p:ph type="sldNum" sz="quarter" idx="12"/>
          </p:nvPr>
        </p:nvSpPr>
        <p:spPr/>
        <p:txBody>
          <a:bodyPr/>
          <a:lstStyle/>
          <a:p>
            <a:fld id="{A5615BA9-689B-4940-B8A1-D0153F61312A}" type="slidenum">
              <a:rPr lang="en-US" altLang="en-US" smtClean="0"/>
              <a:pPr/>
              <a:t>7</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animEffect transition="in" filter="fade">
                                      <p:cBhvr>
                                        <p:cTn id="7" dur="1000"/>
                                        <p:tgtEl>
                                          <p:spTgt spid="26629">
                                            <p:txEl>
                                              <p:pRg st="0" end="0"/>
                                            </p:txEl>
                                          </p:spTgt>
                                        </p:tgtEl>
                                      </p:cBhvr>
                                    </p:animEffect>
                                    <p:anim calcmode="lin" valueType="num">
                                      <p:cBhvr>
                                        <p:cTn id="8" dur="1000" fill="hold"/>
                                        <p:tgtEl>
                                          <p:spTgt spid="266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62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629">
                                            <p:txEl>
                                              <p:pRg st="1" end="1"/>
                                            </p:txEl>
                                          </p:spTgt>
                                        </p:tgtEl>
                                        <p:attrNameLst>
                                          <p:attrName>style.visibility</p:attrName>
                                        </p:attrNameLst>
                                      </p:cBhvr>
                                      <p:to>
                                        <p:strVal val="visible"/>
                                      </p:to>
                                    </p:set>
                                    <p:animEffect transition="in" filter="fade">
                                      <p:cBhvr>
                                        <p:cTn id="12" dur="1000"/>
                                        <p:tgtEl>
                                          <p:spTgt spid="26629">
                                            <p:txEl>
                                              <p:pRg st="1" end="1"/>
                                            </p:txEl>
                                          </p:spTgt>
                                        </p:tgtEl>
                                      </p:cBhvr>
                                    </p:animEffect>
                                    <p:anim calcmode="lin" valueType="num">
                                      <p:cBhvr>
                                        <p:cTn id="13" dur="1000" fill="hold"/>
                                        <p:tgtEl>
                                          <p:spTgt spid="2662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66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629">
                                            <p:txEl>
                                              <p:pRg st="2" end="2"/>
                                            </p:txEl>
                                          </p:spTgt>
                                        </p:tgtEl>
                                        <p:attrNameLst>
                                          <p:attrName>style.visibility</p:attrName>
                                        </p:attrNameLst>
                                      </p:cBhvr>
                                      <p:to>
                                        <p:strVal val="visible"/>
                                      </p:to>
                                    </p:set>
                                    <p:animEffect transition="in" filter="fade">
                                      <p:cBhvr>
                                        <p:cTn id="19" dur="1000"/>
                                        <p:tgtEl>
                                          <p:spTgt spid="26629">
                                            <p:txEl>
                                              <p:pRg st="2" end="2"/>
                                            </p:txEl>
                                          </p:spTgt>
                                        </p:tgtEl>
                                      </p:cBhvr>
                                    </p:animEffect>
                                    <p:anim calcmode="lin" valueType="num">
                                      <p:cBhvr>
                                        <p:cTn id="20" dur="1000" fill="hold"/>
                                        <p:tgtEl>
                                          <p:spTgt spid="2662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662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6629">
                                            <p:txEl>
                                              <p:pRg st="3" end="3"/>
                                            </p:txEl>
                                          </p:spTgt>
                                        </p:tgtEl>
                                        <p:attrNameLst>
                                          <p:attrName>style.visibility</p:attrName>
                                        </p:attrNameLst>
                                      </p:cBhvr>
                                      <p:to>
                                        <p:strVal val="visible"/>
                                      </p:to>
                                    </p:set>
                                    <p:animEffect transition="in" filter="fade">
                                      <p:cBhvr>
                                        <p:cTn id="26" dur="1000"/>
                                        <p:tgtEl>
                                          <p:spTgt spid="26629">
                                            <p:txEl>
                                              <p:pRg st="3" end="3"/>
                                            </p:txEl>
                                          </p:spTgt>
                                        </p:tgtEl>
                                      </p:cBhvr>
                                    </p:animEffect>
                                    <p:anim calcmode="lin" valueType="num">
                                      <p:cBhvr>
                                        <p:cTn id="27" dur="1000" fill="hold"/>
                                        <p:tgtEl>
                                          <p:spTgt spid="2662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662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6629">
                                            <p:txEl>
                                              <p:pRg st="4" end="4"/>
                                            </p:txEl>
                                          </p:spTgt>
                                        </p:tgtEl>
                                        <p:attrNameLst>
                                          <p:attrName>style.visibility</p:attrName>
                                        </p:attrNameLst>
                                      </p:cBhvr>
                                      <p:to>
                                        <p:strVal val="visible"/>
                                      </p:to>
                                    </p:set>
                                    <p:animEffect transition="in" filter="fade">
                                      <p:cBhvr>
                                        <p:cTn id="33" dur="1000"/>
                                        <p:tgtEl>
                                          <p:spTgt spid="26629">
                                            <p:txEl>
                                              <p:pRg st="4" end="4"/>
                                            </p:txEl>
                                          </p:spTgt>
                                        </p:tgtEl>
                                      </p:cBhvr>
                                    </p:animEffect>
                                    <p:anim calcmode="lin" valueType="num">
                                      <p:cBhvr>
                                        <p:cTn id="34" dur="1000" fill="hold"/>
                                        <p:tgtEl>
                                          <p:spTgt spid="26629">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662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2362200" y="242887"/>
            <a:ext cx="44323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800" dirty="0"/>
              <a:t>Caesar Worship</a:t>
            </a:r>
          </a:p>
        </p:txBody>
      </p:sp>
      <p:sp>
        <p:nvSpPr>
          <p:cNvPr id="26629" name="Text Box 5"/>
          <p:cNvSpPr txBox="1">
            <a:spLocks noChangeArrowheads="1"/>
          </p:cNvSpPr>
          <p:nvPr/>
        </p:nvSpPr>
        <p:spPr bwMode="auto">
          <a:xfrm>
            <a:off x="457200" y="1847195"/>
            <a:ext cx="8229600" cy="2031325"/>
          </a:xfrm>
          <a:prstGeom prst="rect">
            <a:avLst/>
          </a:prstGeom>
          <a:noFill/>
          <a:ln>
            <a:noFill/>
          </a:ln>
          <a:effectLst/>
        </p:spPr>
        <p:txBody>
          <a:bodyPr wrap="square">
            <a:spAutoFit/>
          </a:bodyPr>
          <a:lstStyle>
            <a:lvl1pPr defTabSz="346075">
              <a:defRPr>
                <a:solidFill>
                  <a:schemeClr val="tx1"/>
                </a:solidFill>
                <a:latin typeface="Arial" panose="020B0604020202020204" pitchFamily="34" charset="0"/>
              </a:defRPr>
            </a:lvl1pPr>
            <a:lvl2pPr defTabSz="346075">
              <a:defRPr>
                <a:solidFill>
                  <a:schemeClr val="tx1"/>
                </a:solidFill>
                <a:latin typeface="Arial" panose="020B0604020202020204" pitchFamily="34" charset="0"/>
              </a:defRPr>
            </a:lvl2pPr>
            <a:lvl3pPr defTabSz="346075">
              <a:defRPr>
                <a:solidFill>
                  <a:schemeClr val="tx1"/>
                </a:solidFill>
                <a:latin typeface="Arial" panose="020B0604020202020204" pitchFamily="34" charset="0"/>
              </a:defRPr>
            </a:lvl3pPr>
            <a:lvl4pPr defTabSz="346075">
              <a:defRPr>
                <a:solidFill>
                  <a:schemeClr val="tx1"/>
                </a:solidFill>
                <a:latin typeface="Arial" panose="020B0604020202020204" pitchFamily="34" charset="0"/>
              </a:defRPr>
            </a:lvl4pPr>
            <a:lvl5pPr defTabSz="346075">
              <a:defRPr>
                <a:solidFill>
                  <a:schemeClr val="tx1"/>
                </a:solidFill>
                <a:latin typeface="Arial" panose="020B0604020202020204" pitchFamily="34" charset="0"/>
              </a:defRPr>
            </a:lvl5pPr>
            <a:lvl6pPr defTabSz="346075" fontAlgn="base">
              <a:spcBef>
                <a:spcPct val="0"/>
              </a:spcBef>
              <a:spcAft>
                <a:spcPct val="0"/>
              </a:spcAft>
              <a:defRPr>
                <a:solidFill>
                  <a:schemeClr val="tx1"/>
                </a:solidFill>
                <a:latin typeface="Arial" panose="020B0604020202020204" pitchFamily="34" charset="0"/>
              </a:defRPr>
            </a:lvl6pPr>
            <a:lvl7pPr defTabSz="346075" fontAlgn="base">
              <a:spcBef>
                <a:spcPct val="0"/>
              </a:spcBef>
              <a:spcAft>
                <a:spcPct val="0"/>
              </a:spcAft>
              <a:defRPr>
                <a:solidFill>
                  <a:schemeClr val="tx1"/>
                </a:solidFill>
                <a:latin typeface="Arial" panose="020B0604020202020204" pitchFamily="34" charset="0"/>
              </a:defRPr>
            </a:lvl7pPr>
            <a:lvl8pPr defTabSz="346075" fontAlgn="base">
              <a:spcBef>
                <a:spcPct val="0"/>
              </a:spcBef>
              <a:spcAft>
                <a:spcPct val="0"/>
              </a:spcAft>
              <a:defRPr>
                <a:solidFill>
                  <a:schemeClr val="tx1"/>
                </a:solidFill>
                <a:latin typeface="Arial" panose="020B0604020202020204" pitchFamily="34" charset="0"/>
              </a:defRPr>
            </a:lvl8pPr>
            <a:lvl9pPr defTabSz="346075" fontAlgn="base">
              <a:spcBef>
                <a:spcPct val="0"/>
              </a:spcBef>
              <a:spcAft>
                <a:spcPct val="0"/>
              </a:spcAft>
              <a:defRPr>
                <a:solidFill>
                  <a:schemeClr val="tx1"/>
                </a:solidFill>
                <a:latin typeface="Arial" panose="020B0604020202020204" pitchFamily="34" charset="0"/>
              </a:defRPr>
            </a:lvl9pPr>
          </a:lstStyle>
          <a:p>
            <a:pPr marL="457200" indent="-457200">
              <a:spcBef>
                <a:spcPct val="50000"/>
              </a:spcBef>
              <a:buClr>
                <a:schemeClr val="tx1"/>
              </a:buClr>
              <a:buFont typeface="Wingdings" panose="05000000000000000000" pitchFamily="2" charset="2"/>
              <a:buChar char="§"/>
            </a:pPr>
            <a:r>
              <a:rPr lang="en-US" altLang="en-US" sz="2800" dirty="0">
                <a:cs typeface="Arial" panose="020B0604020202020204" pitchFamily="34" charset="0"/>
              </a:rPr>
              <a:t>To Domitian it was a political question. (Loyalty to 	Rome)</a:t>
            </a:r>
          </a:p>
          <a:p>
            <a:pPr marL="457200" indent="-457200">
              <a:spcBef>
                <a:spcPct val="50000"/>
              </a:spcBef>
              <a:buClr>
                <a:schemeClr val="tx1"/>
              </a:buClr>
              <a:buFont typeface="Wingdings" panose="05000000000000000000" pitchFamily="2" charset="2"/>
              <a:buChar char="§"/>
            </a:pPr>
            <a:r>
              <a:rPr lang="en-US" altLang="en-US" sz="2800" dirty="0">
                <a:cs typeface="Arial" panose="020B0604020202020204" pitchFamily="34" charset="0"/>
              </a:rPr>
              <a:t>To the Christian it was a religious question. (Loyalty to 	God)</a:t>
            </a:r>
          </a:p>
        </p:txBody>
      </p:sp>
      <p:sp>
        <p:nvSpPr>
          <p:cNvPr id="2" name="Slide Number Placeholder 1">
            <a:extLst>
              <a:ext uri="{FF2B5EF4-FFF2-40B4-BE49-F238E27FC236}">
                <a16:creationId xmlns:a16="http://schemas.microsoft.com/office/drawing/2014/main" id="{B6E571B6-31E9-4BB1-8D39-ACD2BC42306A}"/>
              </a:ext>
            </a:extLst>
          </p:cNvPr>
          <p:cNvSpPr>
            <a:spLocks noGrp="1"/>
          </p:cNvSpPr>
          <p:nvPr>
            <p:ph type="sldNum" sz="quarter" idx="12"/>
          </p:nvPr>
        </p:nvSpPr>
        <p:spPr/>
        <p:txBody>
          <a:bodyPr/>
          <a:lstStyle/>
          <a:p>
            <a:fld id="{A5615BA9-689B-4940-B8A1-D0153F61312A}" type="slidenum">
              <a:rPr lang="en-US" altLang="en-US" smtClean="0"/>
              <a:pPr/>
              <a:t>8</a:t>
            </a:fld>
            <a:endParaRPr lang="en-US" altLang="en-US"/>
          </a:p>
        </p:txBody>
      </p:sp>
    </p:spTree>
    <p:extLst>
      <p:ext uri="{BB962C8B-B14F-4D97-AF65-F5344CB8AC3E}">
        <p14:creationId xmlns:p14="http://schemas.microsoft.com/office/powerpoint/2010/main" val="19476099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animEffect transition="in" filter="fade">
                                      <p:cBhvr>
                                        <p:cTn id="7" dur="1000"/>
                                        <p:tgtEl>
                                          <p:spTgt spid="26629">
                                            <p:txEl>
                                              <p:pRg st="0" end="0"/>
                                            </p:txEl>
                                          </p:spTgt>
                                        </p:tgtEl>
                                      </p:cBhvr>
                                    </p:animEffect>
                                    <p:anim calcmode="lin" valueType="num">
                                      <p:cBhvr>
                                        <p:cTn id="8" dur="1000" fill="hold"/>
                                        <p:tgtEl>
                                          <p:spTgt spid="266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6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629">
                                            <p:txEl>
                                              <p:pRg st="1" end="1"/>
                                            </p:txEl>
                                          </p:spTgt>
                                        </p:tgtEl>
                                        <p:attrNameLst>
                                          <p:attrName>style.visibility</p:attrName>
                                        </p:attrNameLst>
                                      </p:cBhvr>
                                      <p:to>
                                        <p:strVal val="visible"/>
                                      </p:to>
                                    </p:set>
                                    <p:animEffect transition="in" filter="fade">
                                      <p:cBhvr>
                                        <p:cTn id="14" dur="1000"/>
                                        <p:tgtEl>
                                          <p:spTgt spid="26629">
                                            <p:txEl>
                                              <p:pRg st="1" end="1"/>
                                            </p:txEl>
                                          </p:spTgt>
                                        </p:tgtEl>
                                      </p:cBhvr>
                                    </p:animEffect>
                                    <p:anim calcmode="lin" valueType="num">
                                      <p:cBhvr>
                                        <p:cTn id="15" dur="1000" fill="hold"/>
                                        <p:tgtEl>
                                          <p:spTgt spid="2662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62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457200" y="533400"/>
            <a:ext cx="4146007" cy="707886"/>
          </a:xfrm>
          <a:prstGeom prst="rect">
            <a:avLst/>
          </a:prstGeom>
          <a:noFill/>
          <a:ln>
            <a:noFill/>
          </a:ln>
          <a:effectLst/>
        </p:spPr>
        <p:txBody>
          <a:bodyPr wrap="none">
            <a:spAutoFit/>
          </a:bodyPr>
          <a:lstStyle/>
          <a:p>
            <a:r>
              <a:rPr lang="en-US" altLang="en-US" sz="4000" dirty="0">
                <a:latin typeface="Arial" panose="020B0604020202020204" pitchFamily="34" charset="0"/>
                <a:cs typeface="Arial" panose="020B0604020202020204" pitchFamily="34" charset="0"/>
              </a:rPr>
              <a:t>William Barclay:</a:t>
            </a:r>
          </a:p>
        </p:txBody>
      </p:sp>
      <p:sp>
        <p:nvSpPr>
          <p:cNvPr id="27653" name="Text Box 5"/>
          <p:cNvSpPr txBox="1">
            <a:spLocks noChangeArrowheads="1"/>
          </p:cNvSpPr>
          <p:nvPr/>
        </p:nvSpPr>
        <p:spPr bwMode="auto">
          <a:xfrm>
            <a:off x="438346" y="1524000"/>
            <a:ext cx="8305800" cy="4401205"/>
          </a:xfrm>
          <a:prstGeom prst="rect">
            <a:avLst/>
          </a:prstGeom>
          <a:noFill/>
          <a:ln>
            <a:noFill/>
          </a:ln>
          <a:effectLst/>
        </p:spPr>
        <p:txBody>
          <a:bodyPr wrap="square">
            <a:spAutoFit/>
          </a:bodyPr>
          <a:lstStyle/>
          <a:p>
            <a:pPr>
              <a:spcBef>
                <a:spcPct val="50000"/>
              </a:spcBef>
            </a:pPr>
            <a:r>
              <a:rPr lang="en-US" altLang="en-US" sz="2800" dirty="0">
                <a:latin typeface="Arial" panose="020B0604020202020204" pitchFamily="34" charset="0"/>
                <a:cs typeface="Arial" panose="020B0604020202020204" pitchFamily="34" charset="0"/>
              </a:rPr>
              <a:t>“By the time the Revelation was written Caesar worship was the one religion which covered the whole Roman Empire; and it was because of their refusal to conform to its demands that Christians were persecuted and killed. The essence of Caesar worship was that the reigning Roman Emperor, as embodying the spirit of Rome, was divine. Once a year everyone in the Empire had to appear before the magistrates in order to …</a:t>
            </a:r>
          </a:p>
        </p:txBody>
      </p:sp>
      <p:sp>
        <p:nvSpPr>
          <p:cNvPr id="2" name="Slide Number Placeholder 1">
            <a:extLst>
              <a:ext uri="{FF2B5EF4-FFF2-40B4-BE49-F238E27FC236}">
                <a16:creationId xmlns:a16="http://schemas.microsoft.com/office/drawing/2014/main" id="{CCB44563-5930-489D-9B31-ADF50384267B}"/>
              </a:ext>
            </a:extLst>
          </p:cNvPr>
          <p:cNvSpPr>
            <a:spLocks noGrp="1"/>
          </p:cNvSpPr>
          <p:nvPr>
            <p:ph type="sldNum" sz="quarter" idx="12"/>
          </p:nvPr>
        </p:nvSpPr>
        <p:spPr/>
        <p:txBody>
          <a:bodyPr/>
          <a:lstStyle/>
          <a:p>
            <a:fld id="{A5615BA9-689B-4940-B8A1-D0153F61312A}" type="slidenum">
              <a:rPr lang="en-US" altLang="en-US" smtClean="0"/>
              <a:pPr/>
              <a:t>9</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29399</TotalTime>
  <Words>1295</Words>
  <Application>Microsoft Office PowerPoint</Application>
  <PresentationFormat>On-screen Show (4:3)</PresentationFormat>
  <Paragraphs>85</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Corbel</vt:lpstr>
      <vt:lpstr>Calibri</vt:lpstr>
      <vt:lpstr>Wingdings</vt:lpstr>
      <vt:lpstr>Arial</vt:lpstr>
      <vt:lpstr>Times New Roman</vt:lpstr>
      <vt:lpstr>3_Office Theme</vt:lpstr>
      <vt:lpstr>Depth</vt:lpstr>
      <vt:lpstr>A Study Of  The Book Of Revelation</vt:lpstr>
      <vt:lpstr>Background/Circumstances</vt:lpstr>
      <vt:lpstr>Persecution From Authorities</vt:lpstr>
      <vt:lpstr>Persecution From Authorities</vt:lpstr>
      <vt:lpstr>Warnings About Persecution</vt:lpstr>
      <vt:lpstr>Warnings About Persecution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Message</vt:lpstr>
      <vt:lpstr>Message</vt:lpstr>
    </vt:vector>
  </TitlesOfParts>
  <Company>El Bethel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Donnie V. Rader</dc:creator>
  <cp:lastModifiedBy>Richard Lidh</cp:lastModifiedBy>
  <cp:revision>374</cp:revision>
  <dcterms:created xsi:type="dcterms:W3CDTF">2004-05-09T03:15:32Z</dcterms:created>
  <dcterms:modified xsi:type="dcterms:W3CDTF">2020-03-17T17:29:49Z</dcterms:modified>
</cp:coreProperties>
</file>